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DM Sans Medium"/>
      <p:regular r:id="rId71"/>
      <p:bold r:id="rId72"/>
      <p:italic r:id="rId73"/>
      <p:boldItalic r:id="rId74"/>
    </p:embeddedFont>
    <p:embeddedFont>
      <p:font typeface="Helvetica Neue"/>
      <p:regular r:id="rId75"/>
      <p:bold r:id="rId76"/>
      <p:italic r:id="rId77"/>
      <p:boldItalic r:id="rId78"/>
    </p:embeddedFont>
    <p:embeddedFont>
      <p:font typeface="Helvetica Neue Light"/>
      <p:regular r:id="rId79"/>
      <p:bold r:id="rId80"/>
      <p:italic r:id="rId81"/>
      <p:boldItalic r:id="rId82"/>
    </p:embeddedFont>
    <p:embeddedFont>
      <p:font typeface="DM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DMSans-bold.fntdata"/><Relationship Id="rId83" Type="http://schemas.openxmlformats.org/officeDocument/2006/relationships/font" Target="fonts/DMSans-regular.fntdata"/><Relationship Id="rId42" Type="http://schemas.openxmlformats.org/officeDocument/2006/relationships/slide" Target="slides/slide37.xml"/><Relationship Id="rId86" Type="http://schemas.openxmlformats.org/officeDocument/2006/relationships/font" Target="fonts/DMSans-boldItalic.fntdata"/><Relationship Id="rId41" Type="http://schemas.openxmlformats.org/officeDocument/2006/relationships/slide" Target="slides/slide36.xml"/><Relationship Id="rId85" Type="http://schemas.openxmlformats.org/officeDocument/2006/relationships/font" Target="fonts/DMSans-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bold.fntdata"/><Relationship Id="rId82" Type="http://schemas.openxmlformats.org/officeDocument/2006/relationships/font" Target="fonts/HelveticaNeueLight-boldItalic.fntdata"/><Relationship Id="rId81" Type="http://schemas.openxmlformats.org/officeDocument/2006/relationships/font" Target="fonts/HelveticaNeue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DMSansMedium-italic.fntdata"/><Relationship Id="rId72" Type="http://schemas.openxmlformats.org/officeDocument/2006/relationships/font" Target="fonts/DMSansMedium-bold.fntdata"/><Relationship Id="rId31" Type="http://schemas.openxmlformats.org/officeDocument/2006/relationships/slide" Target="slides/slide26.xml"/><Relationship Id="rId75" Type="http://schemas.openxmlformats.org/officeDocument/2006/relationships/font" Target="fonts/HelveticaNeue-regular.fntdata"/><Relationship Id="rId30" Type="http://schemas.openxmlformats.org/officeDocument/2006/relationships/slide" Target="slides/slide25.xml"/><Relationship Id="rId74" Type="http://schemas.openxmlformats.org/officeDocument/2006/relationships/font" Target="fonts/DMSansMedium-boldItalic.fntdata"/><Relationship Id="rId33" Type="http://schemas.openxmlformats.org/officeDocument/2006/relationships/slide" Target="slides/slide28.xml"/><Relationship Id="rId77" Type="http://schemas.openxmlformats.org/officeDocument/2006/relationships/font" Target="fonts/HelveticaNeue-italic.fntdata"/><Relationship Id="rId32" Type="http://schemas.openxmlformats.org/officeDocument/2006/relationships/slide" Target="slides/slide27.xml"/><Relationship Id="rId76" Type="http://schemas.openxmlformats.org/officeDocument/2006/relationships/font" Target="fonts/HelveticaNeue-bold.fntdata"/><Relationship Id="rId35" Type="http://schemas.openxmlformats.org/officeDocument/2006/relationships/slide" Target="slides/slide30.xml"/><Relationship Id="rId79" Type="http://schemas.openxmlformats.org/officeDocument/2006/relationships/font" Target="fonts/HelveticaNeueLight-regular.fntdata"/><Relationship Id="rId34" Type="http://schemas.openxmlformats.org/officeDocument/2006/relationships/slide" Target="slides/slide29.xml"/><Relationship Id="rId78" Type="http://schemas.openxmlformats.org/officeDocument/2006/relationships/font" Target="fonts/HelveticaNeue-boldItalic.fntdata"/><Relationship Id="rId71" Type="http://schemas.openxmlformats.org/officeDocument/2006/relationships/font" Target="fonts/DMSansMedium-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 name="Google Shape;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403558bad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1403558bad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mostrar ejercicio codeando en vivo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03558bad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403558bad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70c88d3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370c88d3a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03558bad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403558bad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403558bad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403558bad4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70c88d3a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370c88d3a8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403558bad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403558bad4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403558bad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403558bad4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40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03558bad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403558bad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03558bad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403558bad4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 name="Google Shape;4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03558bad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403558bad4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03558bad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403558bad4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03558bad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403558bad4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03558bad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403558bad4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403558bad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403558bad4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03558bad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403558bad4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03558bad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403558bad4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403558bad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403558bad4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03558bad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403558bad4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403558bad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403558bad4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403558bad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403558bad4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403ea60e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403ea60e27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403ea60e2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1403ea60e27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403558bad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403558bad4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403ea60e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403ea60e2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403ea60e2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403ea60e2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403558bad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403558bad4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403558bad4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403558bad4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403558bad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403558bad4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03558bad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403558bad4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403558bad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403558bad4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403558bad4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403558bad4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403558bad4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403558bad4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70c88d3a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370c88d3a8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403558bad4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1403558bad4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403558bad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1403558bad4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ejercicio codeando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403558bad4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403558bad4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403558bad4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403558bad4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403558bad4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403558bad4_0_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403558bad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403558bad4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f61cb6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f61cb6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403558bad4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1403558bad4_0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03558bad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1403558bad4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4f61cb675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4f61cb675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4ab9d85e8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4ab9d85e8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4ab9d85e8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4ab9d85e8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4ab9d85e8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4ab9d85e8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4ab9d85e8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4ab9d85e8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4ab9d85e8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4ab9d85e8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4ab9d85e8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4ab9d85e8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403558bad4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403558bad4_0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403558bad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1403558bad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03558ba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1403558bad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2">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hyperlink" Target="https://docs.hektorprofe.net/python/programacion-de-funciones/paso-por-valor-y-referenci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hyperlink" Target="https://docs.hektorprofe.net/python/programacion-de-funciones/paso-por-valor-y-referenci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hyperlink" Target="https://docs.hektorprofe.net/python/programacion-de-funciones/paso-por-valor-y-referencia/" TargetMode="External"/><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python-intermedio.readthedocs.io/es/latest/args_and_kwargs.html#usando-args-y-kwargs-para-llamar-a-una-func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slide" Target="/ppt/slides/slide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ellibrodepython.com/args-kwargs-pyth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recursivas.html" TargetMode="External"/><Relationship Id="rId5"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recursivas.html" TargetMode="External"/><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ellibrodepython.com/args-kwargs-pyth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recursivas.html" TargetMode="External"/><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recursivas.html" TargetMode="External"/><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entrenamiento-python-basico.readthedocs.io/es/latest/leccion5/funciones_recursiva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hyperlink" Target="https://entrenamiento-python-basico.readthedocs.io/es/latest/leccion5/funciones_recursivas.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recursivas.html" TargetMode="External"/><Relationship Id="rId5"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entrenamiento-python-basico.readthedocs.io/es/latest/leccion5/funciones_integradas.html" TargetMode="Externa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hyperlink" Target="https://entrenamiento-python-basico.readthedocs.io/es/latest/leccion5/funciones_integrada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recursivas.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recursivas.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recursivas.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recursiva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hyperlink" Target="https://entrenamiento-python-basico.readthedocs.io/es/latest/leccion5/funciones_integrada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hyperlink" Target="https://github.com/CoderContenidos/Python-V4" TargetMode="Externa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 Id="rId4" Type="http://schemas.openxmlformats.org/officeDocument/2006/relationships/hyperlink" Target="https://docs.google.com/presentation/d/19ywNVbIf0--1DjPbw4zGzOPIR4stDYeFtokwBYBdczY/edit#slide=id.g14aa034a714_1_42"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5.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5.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5.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5.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1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2" name="Google Shape;42;p1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3" name="Google Shape;43;p1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nvSpPr>
        <p:spPr>
          <a:xfrm>
            <a:off x="457725" y="822025"/>
            <a:ext cx="6079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 por posición</a:t>
            </a:r>
            <a:endParaRPr b="1" i="0" sz="4000" u="none" cap="none" strike="noStrike">
              <a:solidFill>
                <a:schemeClr val="dk1"/>
              </a:solidFill>
              <a:latin typeface="DM Sans"/>
              <a:ea typeface="DM Sans"/>
              <a:cs typeface="DM Sans"/>
              <a:sym typeface="DM Sans"/>
            </a:endParaRPr>
          </a:p>
        </p:txBody>
      </p:sp>
      <p:sp>
        <p:nvSpPr>
          <p:cNvPr id="128" name="Google Shape;128;p23"/>
          <p:cNvSpPr txBox="1"/>
          <p:nvPr/>
        </p:nvSpPr>
        <p:spPr>
          <a:xfrm>
            <a:off x="457725" y="2048800"/>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se envían argumentos a una función, se reciben por orden en los parámetros definidos:</a:t>
            </a:r>
            <a:endParaRPr sz="1350">
              <a:latin typeface="DM Sans"/>
              <a:ea typeface="DM Sans"/>
              <a:cs typeface="DM Sans"/>
              <a:sym typeface="DM Sans"/>
            </a:endParaRPr>
          </a:p>
        </p:txBody>
      </p:sp>
      <p:sp>
        <p:nvSpPr>
          <p:cNvPr id="129" name="Google Shape;129;p23"/>
          <p:cNvSpPr txBox="1"/>
          <p:nvPr/>
        </p:nvSpPr>
        <p:spPr>
          <a:xfrm>
            <a:off x="581925" y="2702300"/>
            <a:ext cx="4481700" cy="8703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FFFFFF"/>
                </a:highlight>
                <a:latin typeface="DM Sans"/>
                <a:ea typeface="DM Sans"/>
                <a:cs typeface="DM Sans"/>
                <a:sym typeface="DM Sans"/>
              </a:rPr>
              <a:t>def suma(numero1, numero2):</a:t>
            </a:r>
            <a:endParaRPr sz="135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FFFFFF"/>
                </a:highlight>
                <a:latin typeface="DM Sans"/>
                <a:ea typeface="DM Sans"/>
                <a:cs typeface="DM Sans"/>
                <a:sym typeface="DM Sans"/>
              </a:rPr>
              <a:t>        return numero1 + numero2 </a:t>
            </a:r>
            <a:endParaRPr sz="135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FFFFFF"/>
                </a:highlight>
                <a:latin typeface="DM Sans"/>
                <a:ea typeface="DM Sans"/>
                <a:cs typeface="DM Sans"/>
                <a:sym typeface="DM Sans"/>
              </a:rPr>
              <a:t>resultado = suma(7, 5)</a:t>
            </a:r>
            <a:endParaRPr i="0" sz="1350" u="none" cap="none" strike="noStrike">
              <a:solidFill>
                <a:srgbClr val="000000"/>
              </a:solidFill>
              <a:latin typeface="DM Sans"/>
              <a:ea typeface="DM Sans"/>
              <a:cs typeface="DM Sans"/>
              <a:sym typeface="DM Sans"/>
            </a:endParaRPr>
          </a:p>
        </p:txBody>
      </p:sp>
      <p:sp>
        <p:nvSpPr>
          <p:cNvPr id="130" name="Google Shape;130;p23"/>
          <p:cNvSpPr txBox="1"/>
          <p:nvPr/>
        </p:nvSpPr>
        <p:spPr>
          <a:xfrm>
            <a:off x="581925" y="3625800"/>
            <a:ext cx="5107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a:t>
            </a:r>
            <a:r>
              <a:rPr lang="es" sz="1350">
                <a:highlight>
                  <a:schemeClr val="accent4"/>
                </a:highlight>
                <a:latin typeface="DM Sans"/>
                <a:ea typeface="DM Sans"/>
                <a:cs typeface="DM Sans"/>
                <a:sym typeface="DM Sans"/>
              </a:rPr>
              <a:t>argumento 7 es la posición 0</a:t>
            </a:r>
            <a:r>
              <a:rPr lang="es" sz="1350">
                <a:latin typeface="DM Sans"/>
                <a:ea typeface="DM Sans"/>
                <a:cs typeface="DM Sans"/>
                <a:sym typeface="DM Sans"/>
              </a:rPr>
              <a:t>, por consiguiente </a:t>
            </a:r>
            <a:r>
              <a:rPr lang="es" sz="1350">
                <a:highlight>
                  <a:schemeClr val="accent4"/>
                </a:highlight>
                <a:latin typeface="DM Sans"/>
                <a:ea typeface="DM Sans"/>
                <a:cs typeface="DM Sans"/>
                <a:sym typeface="DM Sans"/>
              </a:rPr>
              <a:t>es el parámetro de la función numero1</a:t>
            </a:r>
            <a:r>
              <a:rPr lang="es" sz="1350">
                <a:latin typeface="DM Sans"/>
                <a:ea typeface="DM Sans"/>
                <a:cs typeface="DM Sans"/>
                <a:sym typeface="DM Sans"/>
              </a:rPr>
              <a:t>, seguidamente el argumento </a:t>
            </a:r>
            <a:r>
              <a:rPr lang="es" sz="1350">
                <a:highlight>
                  <a:schemeClr val="accent4"/>
                </a:highlight>
                <a:latin typeface="DM Sans"/>
                <a:ea typeface="DM Sans"/>
                <a:cs typeface="DM Sans"/>
                <a:sym typeface="DM Sans"/>
              </a:rPr>
              <a:t>5 es la posición 1</a:t>
            </a:r>
            <a:r>
              <a:rPr lang="es" sz="1350">
                <a:latin typeface="DM Sans"/>
                <a:ea typeface="DM Sans"/>
                <a:cs typeface="DM Sans"/>
                <a:sym typeface="DM Sans"/>
              </a:rPr>
              <a:t> por consiguiente es </a:t>
            </a:r>
            <a:r>
              <a:rPr lang="es" sz="1350">
                <a:highlight>
                  <a:schemeClr val="accent4"/>
                </a:highlight>
                <a:latin typeface="DM Sans"/>
                <a:ea typeface="DM Sans"/>
                <a:cs typeface="DM Sans"/>
                <a:sym typeface="DM Sans"/>
              </a:rPr>
              <a:t>el parámetro de la función numero2</a:t>
            </a:r>
            <a:r>
              <a:rPr lang="es" sz="1350">
                <a:latin typeface="DM Sans"/>
                <a:ea typeface="DM Sans"/>
                <a:cs typeface="DM Sans"/>
                <a:sym typeface="DM Sans"/>
              </a:rPr>
              <a:t>.</a:t>
            </a:r>
            <a:endParaRPr sz="1350">
              <a:latin typeface="DM Sans"/>
              <a:ea typeface="DM Sans"/>
              <a:cs typeface="DM Sans"/>
              <a:sym typeface="DM Sans"/>
            </a:endParaRPr>
          </a:p>
        </p:txBody>
      </p:sp>
      <p:pic>
        <p:nvPicPr>
          <p:cNvPr id="131" name="Google Shape;131;p23"/>
          <p:cNvPicPr preferRelativeResize="0"/>
          <p:nvPr/>
        </p:nvPicPr>
        <p:blipFill rotWithShape="1">
          <a:blip r:embed="rId3">
            <a:alphaModFix/>
          </a:blip>
          <a:srcRect b="0" l="0" r="0" t="0"/>
          <a:stretch/>
        </p:blipFill>
        <p:spPr>
          <a:xfrm>
            <a:off x="6030715" y="2048811"/>
            <a:ext cx="2025450" cy="2025450"/>
          </a:xfrm>
          <a:prstGeom prst="rect">
            <a:avLst/>
          </a:prstGeom>
          <a:noFill/>
          <a:ln>
            <a:noFill/>
          </a:ln>
        </p:spPr>
      </p:pic>
      <p:grpSp>
        <p:nvGrpSpPr>
          <p:cNvPr id="132" name="Google Shape;132;p23"/>
          <p:cNvGrpSpPr/>
          <p:nvPr/>
        </p:nvGrpSpPr>
        <p:grpSpPr>
          <a:xfrm>
            <a:off x="8327076" y="98873"/>
            <a:ext cx="738900" cy="738900"/>
            <a:chOff x="473351" y="619523"/>
            <a:chExt cx="738900" cy="738900"/>
          </a:xfrm>
        </p:grpSpPr>
        <p:sp>
          <p:nvSpPr>
            <p:cNvPr id="133" name="Google Shape;133;p2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 name="Google Shape;134;p2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Argumentos por posición </a:t>
            </a:r>
            <a:endParaRPr b="1" i="0" sz="4000" u="none" cap="none" strike="noStrike">
              <a:solidFill>
                <a:schemeClr val="dk1"/>
              </a:solidFill>
              <a:latin typeface="DM Sans"/>
              <a:ea typeface="DM Sans"/>
              <a:cs typeface="DM Sans"/>
              <a:sym typeface="DM Sans"/>
            </a:endParaRPr>
          </a:p>
        </p:txBody>
      </p:sp>
      <p:sp>
        <p:nvSpPr>
          <p:cNvPr id="140" name="Google Shape;140;p24"/>
          <p:cNvSpPr txBox="1"/>
          <p:nvPr/>
        </p:nvSpPr>
        <p:spPr>
          <a:xfrm>
            <a:off x="473350" y="19081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tomamos el siguiente ejemplo sabremos que la resta nos dará 3:</a:t>
            </a:r>
            <a:endParaRPr b="0" i="0" sz="1350" u="none" cap="none" strike="noStrike">
              <a:solidFill>
                <a:srgbClr val="000000"/>
              </a:solidFill>
              <a:latin typeface="DM Sans"/>
              <a:ea typeface="DM Sans"/>
              <a:cs typeface="DM Sans"/>
              <a:sym typeface="DM Sans"/>
            </a:endParaRPr>
          </a:p>
        </p:txBody>
      </p:sp>
      <p:sp>
        <p:nvSpPr>
          <p:cNvPr id="141" name="Google Shape;141;p24"/>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Pero, </a:t>
            </a:r>
            <a:r>
              <a:rPr lang="es" sz="1350">
                <a:highlight>
                  <a:schemeClr val="accent4"/>
                </a:highlight>
                <a:latin typeface="DM Sans"/>
                <a:ea typeface="DM Sans"/>
                <a:cs typeface="DM Sans"/>
                <a:sym typeface="DM Sans"/>
              </a:rPr>
              <a:t>si modificamos el orden de los argumentos nos dará otro resultado</a:t>
            </a:r>
            <a:r>
              <a:rPr lang="es" sz="1350">
                <a:latin typeface="DM Sans"/>
                <a:ea typeface="DM Sans"/>
                <a:cs typeface="DM Sans"/>
                <a:sym typeface="DM Sans"/>
              </a:rPr>
              <a:t>:</a:t>
            </a:r>
            <a:endParaRPr sz="1350">
              <a:latin typeface="DM Sans"/>
              <a:ea typeface="DM Sans"/>
              <a:cs typeface="DM Sans"/>
              <a:sym typeface="DM Sans"/>
            </a:endParaRPr>
          </a:p>
        </p:txBody>
      </p:sp>
      <p:grpSp>
        <p:nvGrpSpPr>
          <p:cNvPr id="142" name="Google Shape;142;p24"/>
          <p:cNvGrpSpPr/>
          <p:nvPr/>
        </p:nvGrpSpPr>
        <p:grpSpPr>
          <a:xfrm>
            <a:off x="8327076" y="98873"/>
            <a:ext cx="738900" cy="738900"/>
            <a:chOff x="473351" y="619523"/>
            <a:chExt cx="738900" cy="738900"/>
          </a:xfrm>
        </p:grpSpPr>
        <p:sp>
          <p:nvSpPr>
            <p:cNvPr id="143" name="Google Shape;143;p2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 name="Google Shape;144;p2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45" name="Google Shape;145;p24"/>
          <p:cNvSpPr txBox="1"/>
          <p:nvPr/>
        </p:nvSpPr>
        <p:spPr>
          <a:xfrm>
            <a:off x="591700" y="2624750"/>
            <a:ext cx="3233700" cy="11931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FFFFFF"/>
                </a:highlight>
                <a:latin typeface="DM Sans"/>
                <a:ea typeface="DM Sans"/>
                <a:cs typeface="DM Sans"/>
                <a:sym typeface="DM Sans"/>
              </a:rPr>
              <a:t>def resta(a, b):</a:t>
            </a:r>
            <a:endParaRPr sz="135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FFFFFF"/>
                </a:highlight>
                <a:latin typeface="DM Sans"/>
                <a:ea typeface="DM Sans"/>
                <a:cs typeface="DM Sans"/>
                <a:sym typeface="DM Sans"/>
              </a:rPr>
              <a:t>    return a - b</a:t>
            </a:r>
            <a:endParaRPr sz="135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FFFFFF"/>
                </a:highlight>
                <a:latin typeface="DM Sans"/>
                <a:ea typeface="DM Sans"/>
                <a:cs typeface="DM Sans"/>
                <a:sym typeface="DM Sans"/>
              </a:rPr>
              <a:t>resultado = resta(15, 12)</a:t>
            </a:r>
            <a:endParaRPr sz="135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FFFFFF"/>
                </a:highlight>
                <a:latin typeface="DM Sans"/>
                <a:ea typeface="DM Sans"/>
                <a:cs typeface="DM Sans"/>
                <a:sym typeface="DM Sans"/>
              </a:rPr>
              <a:t>resultado</a:t>
            </a:r>
            <a:endParaRPr i="0"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46" name="Google Shape;146;p24"/>
          <p:cNvSpPr txBox="1"/>
          <p:nvPr/>
        </p:nvSpPr>
        <p:spPr>
          <a:xfrm>
            <a:off x="4633525" y="2624750"/>
            <a:ext cx="3188100" cy="3924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FFFFFF"/>
                </a:highlight>
                <a:latin typeface="DM Sans"/>
                <a:ea typeface="DM Sans"/>
                <a:cs typeface="DM Sans"/>
                <a:sym typeface="DM Sans"/>
              </a:rPr>
              <a:t>resultado = resta(12, 15)</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 por nombre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Argumentos por nombre</a:t>
            </a:r>
            <a:endParaRPr b="1" i="0" sz="3500" u="none" cap="none" strike="noStrike">
              <a:solidFill>
                <a:schemeClr val="lt1"/>
              </a:solidFill>
              <a:latin typeface="DM Sans"/>
              <a:ea typeface="DM Sans"/>
              <a:cs typeface="DM Sans"/>
              <a:sym typeface="DM Sans"/>
            </a:endParaRPr>
          </a:p>
        </p:txBody>
      </p:sp>
      <p:grpSp>
        <p:nvGrpSpPr>
          <p:cNvPr id="158" name="Google Shape;158;p26"/>
          <p:cNvGrpSpPr/>
          <p:nvPr/>
        </p:nvGrpSpPr>
        <p:grpSpPr>
          <a:xfrm>
            <a:off x="8327076" y="98873"/>
            <a:ext cx="738900" cy="738900"/>
            <a:chOff x="473351" y="619523"/>
            <a:chExt cx="738900" cy="738900"/>
          </a:xfrm>
        </p:grpSpPr>
        <p:sp>
          <p:nvSpPr>
            <p:cNvPr id="159" name="Google Shape;159;p2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61" name="Google Shape;161;p26"/>
          <p:cNvSpPr txBox="1"/>
          <p:nvPr/>
        </p:nvSpPr>
        <p:spPr>
          <a:xfrm>
            <a:off x="957825" y="1417575"/>
            <a:ext cx="7107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Como vimos, si pasamos ordenado el argumento, se verá reflejado ordenadamente el parámetro.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cambiar esto se utiliza la asignación de argumentos por nombre, si indicamos durante la llamada que valor tiene cada parámetro a partir de su nombre:</a:t>
            </a:r>
            <a:endParaRPr sz="1350">
              <a:latin typeface="DM Sans"/>
              <a:ea typeface="DM Sans"/>
              <a:cs typeface="DM Sans"/>
              <a:sym typeface="DM Sans"/>
            </a:endParaRPr>
          </a:p>
        </p:txBody>
      </p:sp>
      <p:sp>
        <p:nvSpPr>
          <p:cNvPr id="162" name="Google Shape;162;p26"/>
          <p:cNvSpPr txBox="1"/>
          <p:nvPr/>
        </p:nvSpPr>
        <p:spPr>
          <a:xfrm>
            <a:off x="2411775" y="2630402"/>
            <a:ext cx="4199400" cy="10917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def resta(a, b):</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    return a - b</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resultado = resta(b=15, a=12)</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resultado</a:t>
            </a:r>
            <a:endParaRPr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Argumentos por nombre</a:t>
            </a:r>
            <a:endParaRPr b="1" i="0" sz="3500" u="none" cap="none" strike="noStrike">
              <a:solidFill>
                <a:schemeClr val="lt1"/>
              </a:solidFill>
              <a:latin typeface="DM Sans"/>
              <a:ea typeface="DM Sans"/>
              <a:cs typeface="DM Sans"/>
              <a:sym typeface="DM Sans"/>
            </a:endParaRPr>
          </a:p>
        </p:txBody>
      </p:sp>
      <p:grpSp>
        <p:nvGrpSpPr>
          <p:cNvPr id="169" name="Google Shape;169;p27"/>
          <p:cNvGrpSpPr/>
          <p:nvPr/>
        </p:nvGrpSpPr>
        <p:grpSpPr>
          <a:xfrm>
            <a:off x="8327076" y="98873"/>
            <a:ext cx="738900" cy="738900"/>
            <a:chOff x="473351" y="619523"/>
            <a:chExt cx="738900" cy="738900"/>
          </a:xfrm>
        </p:grpSpPr>
        <p:sp>
          <p:nvSpPr>
            <p:cNvPr id="170" name="Google Shape;170;p2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72" name="Google Shape;172;p27"/>
          <p:cNvSpPr txBox="1"/>
          <p:nvPr/>
        </p:nvSpPr>
        <p:spPr>
          <a:xfrm>
            <a:off x="957825" y="1417575"/>
            <a:ext cx="71073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Recordemos que al utilizar argumentos por nombre, no importa el orden:</a:t>
            </a:r>
            <a:endParaRPr sz="1350">
              <a:latin typeface="DM Sans"/>
              <a:ea typeface="DM Sans"/>
              <a:cs typeface="DM Sans"/>
              <a:sym typeface="DM Sans"/>
            </a:endParaRPr>
          </a:p>
        </p:txBody>
      </p:sp>
      <p:sp>
        <p:nvSpPr>
          <p:cNvPr id="173" name="Google Shape;173;p27"/>
          <p:cNvSpPr txBox="1"/>
          <p:nvPr/>
        </p:nvSpPr>
        <p:spPr>
          <a:xfrm>
            <a:off x="5290525" y="2410300"/>
            <a:ext cx="2937300" cy="8751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resultado = resta(c=</a:t>
            </a:r>
            <a:r>
              <a:rPr b="1" i="0" lang="es" sz="1350" u="none" cap="none" strike="noStrike">
                <a:solidFill>
                  <a:srgbClr val="000000"/>
                </a:solidFill>
                <a:highlight>
                  <a:srgbClr val="EAFF6A"/>
                </a:highlight>
                <a:latin typeface="DM Sans"/>
                <a:ea typeface="DM Sans"/>
                <a:cs typeface="DM Sans"/>
                <a:sym typeface="DM Sans"/>
              </a:rPr>
              <a:t>2, </a:t>
            </a:r>
            <a:r>
              <a:rPr i="0" lang="es" sz="1350" u="none" cap="none" strike="noStrike">
                <a:solidFill>
                  <a:srgbClr val="BA2121"/>
                </a:solidFill>
                <a:highlight>
                  <a:srgbClr val="EAFF6A"/>
                </a:highlight>
                <a:latin typeface="DM Sans"/>
                <a:ea typeface="DM Sans"/>
                <a:cs typeface="DM Sans"/>
                <a:sym typeface="DM Sans"/>
              </a:rPr>
              <a:t>a=</a:t>
            </a:r>
            <a:r>
              <a:rPr b="1" i="0" lang="es" sz="1350" u="none" cap="none" strike="noStrike">
                <a:solidFill>
                  <a:srgbClr val="BA2121"/>
                </a:solidFill>
                <a:highlight>
                  <a:srgbClr val="EAFF6A"/>
                </a:highlight>
                <a:latin typeface="DM Sans"/>
                <a:ea typeface="DM Sans"/>
                <a:cs typeface="DM Sans"/>
                <a:sym typeface="DM Sans"/>
              </a:rPr>
              <a:t>15,</a:t>
            </a:r>
            <a:r>
              <a:rPr b="1"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3CEFAB"/>
                </a:solidFill>
                <a:highlight>
                  <a:srgbClr val="EAFF6A"/>
                </a:highlight>
                <a:latin typeface="DM Sans"/>
                <a:ea typeface="DM Sans"/>
                <a:cs typeface="DM Sans"/>
                <a:sym typeface="DM Sans"/>
              </a:rPr>
              <a:t>b=</a:t>
            </a:r>
            <a:r>
              <a:rPr b="1" i="0" lang="es" sz="1350" u="none" cap="none" strike="noStrike">
                <a:solidFill>
                  <a:srgbClr val="3CEFAB"/>
                </a:solidFill>
                <a:highlight>
                  <a:srgbClr val="EAFF6A"/>
                </a:highlight>
                <a:latin typeface="DM Sans"/>
                <a:ea typeface="DM Sans"/>
                <a:cs typeface="DM Sans"/>
                <a:sym typeface="DM Sans"/>
              </a:rPr>
              <a:t>12</a:t>
            </a:r>
            <a:r>
              <a:rPr i="0" lang="es" sz="1350" u="none" cap="none" strike="noStrike">
                <a:solidFill>
                  <a:srgbClr val="000000"/>
                </a:solidFill>
                <a:highlight>
                  <a:srgbClr val="EAFF6A"/>
                </a:highlight>
                <a:latin typeface="DM Sans"/>
                <a:ea typeface="DM Sans"/>
                <a:cs typeface="DM Sans"/>
                <a:sym typeface="DM Sans"/>
              </a:rPr>
              <a:t>)</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74" name="Google Shape;174;p27"/>
          <p:cNvSpPr txBox="1"/>
          <p:nvPr/>
        </p:nvSpPr>
        <p:spPr>
          <a:xfrm>
            <a:off x="781475" y="2305600"/>
            <a:ext cx="3729900" cy="11094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EAFF6A"/>
                </a:highlight>
                <a:latin typeface="DM Sans"/>
                <a:ea typeface="DM Sans"/>
                <a:cs typeface="DM Sans"/>
                <a:sym typeface="DM Sans"/>
              </a:rPr>
              <a:t>def resta(a, b, c):</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EAFF6A"/>
                </a:highlight>
                <a:latin typeface="DM Sans"/>
                <a:ea typeface="DM Sans"/>
                <a:cs typeface="DM Sans"/>
                <a:sym typeface="DM Sans"/>
              </a:rPr>
              <a:t>    return a - b – c</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EAFF6A"/>
                </a:highlight>
                <a:latin typeface="DM Sans"/>
                <a:ea typeface="DM Sans"/>
                <a:cs typeface="DM Sans"/>
                <a:sym typeface="DM Sans"/>
              </a:rPr>
              <a:t>resultado = resta(a=15, b=12, c=2)</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EAFF6A"/>
                </a:highlight>
                <a:latin typeface="DM Sans"/>
                <a:ea typeface="DM Sans"/>
                <a:cs typeface="DM Sans"/>
                <a:sym typeface="DM Sans"/>
              </a:rPr>
              <a:t>resultado</a:t>
            </a:r>
            <a:endParaRPr i="0" sz="1350" u="none" cap="none" strike="noStrike">
              <a:solidFill>
                <a:srgbClr val="000000"/>
              </a:solidFill>
              <a:highlight>
                <a:srgbClr val="EAFF6A"/>
              </a:highlight>
              <a:latin typeface="DM Sans"/>
              <a:ea typeface="DM Sans"/>
              <a:cs typeface="DM Sans"/>
              <a:sym typeface="DM Sans"/>
            </a:endParaRPr>
          </a:p>
        </p:txBody>
      </p:sp>
      <p:pic>
        <p:nvPicPr>
          <p:cNvPr id="175" name="Google Shape;175;p27"/>
          <p:cNvPicPr preferRelativeResize="0"/>
          <p:nvPr/>
        </p:nvPicPr>
        <p:blipFill rotWithShape="1">
          <a:blip r:embed="rId4">
            <a:alphaModFix/>
          </a:blip>
          <a:srcRect b="0" l="0" r="0" t="0"/>
          <a:stretch/>
        </p:blipFill>
        <p:spPr>
          <a:xfrm>
            <a:off x="4591150" y="2665800"/>
            <a:ext cx="619601" cy="619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Llamada sin argumentos</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Llamada sin argumentos</a:t>
            </a:r>
            <a:endParaRPr b="1" i="0" sz="3500" u="none" cap="none" strike="noStrike">
              <a:solidFill>
                <a:schemeClr val="lt1"/>
              </a:solidFill>
              <a:latin typeface="DM Sans"/>
              <a:ea typeface="DM Sans"/>
              <a:cs typeface="DM Sans"/>
              <a:sym typeface="DM Sans"/>
            </a:endParaRPr>
          </a:p>
        </p:txBody>
      </p:sp>
      <p:grpSp>
        <p:nvGrpSpPr>
          <p:cNvPr id="187" name="Google Shape;187;p29"/>
          <p:cNvGrpSpPr/>
          <p:nvPr/>
        </p:nvGrpSpPr>
        <p:grpSpPr>
          <a:xfrm>
            <a:off x="8327076" y="98873"/>
            <a:ext cx="738900" cy="738900"/>
            <a:chOff x="473351" y="619523"/>
            <a:chExt cx="738900" cy="738900"/>
          </a:xfrm>
        </p:grpSpPr>
        <p:sp>
          <p:nvSpPr>
            <p:cNvPr id="188" name="Google Shape;188;p2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2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90" name="Google Shape;190;p29"/>
          <p:cNvSpPr txBox="1"/>
          <p:nvPr/>
        </p:nvSpPr>
        <p:spPr>
          <a:xfrm>
            <a:off x="957825" y="1417575"/>
            <a:ext cx="71073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Veamos qué pasa si llamamos una función con parámetros ya definidos:</a:t>
            </a:r>
            <a:endParaRPr sz="1350">
              <a:latin typeface="DM Sans"/>
              <a:ea typeface="DM Sans"/>
              <a:cs typeface="DM Sans"/>
              <a:sym typeface="DM Sans"/>
            </a:endParaRPr>
          </a:p>
        </p:txBody>
      </p:sp>
      <p:sp>
        <p:nvSpPr>
          <p:cNvPr id="191" name="Google Shape;191;p29"/>
          <p:cNvSpPr txBox="1"/>
          <p:nvPr/>
        </p:nvSpPr>
        <p:spPr>
          <a:xfrm>
            <a:off x="1621800" y="1809975"/>
            <a:ext cx="5655900" cy="20271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def resta(a, b):</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    return a - b</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resultado = resta()</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i="0" sz="1350" u="none" cap="none" strike="noStrike">
              <a:solidFill>
                <a:srgbClr val="0044DD"/>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0044DD"/>
                </a:solidFill>
                <a:highlight>
                  <a:srgbClr val="EAFF6A"/>
                </a:highlight>
                <a:latin typeface="DM Sans"/>
                <a:ea typeface="DM Sans"/>
                <a:cs typeface="DM Sans"/>
                <a:sym typeface="DM Sans"/>
              </a:rPr>
              <a:t>Traceback (most recent call last):</a:t>
            </a:r>
            <a:endParaRPr i="0" sz="1350" u="none" cap="none" strike="noStrike">
              <a:solidFill>
                <a:srgbClr val="3E4349"/>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3E4349"/>
                </a:solidFill>
                <a:highlight>
                  <a:srgbClr val="EAFF6A"/>
                </a:highlight>
                <a:latin typeface="DM Sans"/>
                <a:ea typeface="DM Sans"/>
                <a:cs typeface="DM Sans"/>
                <a:sym typeface="DM Sans"/>
              </a:rPr>
              <a:t>File </a:t>
            </a:r>
            <a:r>
              <a:rPr i="0" lang="es" sz="1350" u="none" cap="none" strike="noStrike">
                <a:solidFill>
                  <a:srgbClr val="007020"/>
                </a:solidFill>
                <a:highlight>
                  <a:srgbClr val="EAFF6A"/>
                </a:highlight>
                <a:latin typeface="DM Sans"/>
                <a:ea typeface="DM Sans"/>
                <a:cs typeface="DM Sans"/>
                <a:sym typeface="DM Sans"/>
              </a:rPr>
              <a:t>"&lt;stdin&gt;"</a:t>
            </a:r>
            <a:r>
              <a:rPr i="0" lang="es" sz="1350" u="none" cap="none" strike="noStrike">
                <a:solidFill>
                  <a:srgbClr val="3E4349"/>
                </a:solidFill>
                <a:highlight>
                  <a:srgbClr val="EAFF6A"/>
                </a:highlight>
                <a:latin typeface="DM Sans"/>
                <a:ea typeface="DM Sans"/>
                <a:cs typeface="DM Sans"/>
                <a:sym typeface="DM Sans"/>
              </a:rPr>
              <a:t>, line </a:t>
            </a:r>
            <a:r>
              <a:rPr i="0" lang="es" sz="1350" u="none" cap="none" strike="noStrike">
                <a:solidFill>
                  <a:srgbClr val="208050"/>
                </a:solidFill>
                <a:highlight>
                  <a:srgbClr val="EAFF6A"/>
                </a:highlight>
                <a:latin typeface="DM Sans"/>
                <a:ea typeface="DM Sans"/>
                <a:cs typeface="DM Sans"/>
                <a:sym typeface="DM Sans"/>
              </a:rPr>
              <a:t>1</a:t>
            </a:r>
            <a:r>
              <a:rPr i="0" lang="es" sz="1350" u="none" cap="none" strike="noStrike">
                <a:solidFill>
                  <a:srgbClr val="3E4349"/>
                </a:solidFill>
                <a:highlight>
                  <a:srgbClr val="EAFF6A"/>
                </a:highlight>
                <a:latin typeface="DM Sans"/>
                <a:ea typeface="DM Sans"/>
                <a:cs typeface="DM Sans"/>
                <a:sym typeface="DM Sans"/>
              </a:rPr>
              <a:t>, in &lt;module&gt;</a:t>
            </a:r>
            <a:endParaRPr i="0" sz="1350" u="none" cap="none" strike="noStrike">
              <a:solidFill>
                <a:srgbClr val="3E4349"/>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FF0000"/>
                </a:solidFill>
                <a:highlight>
                  <a:srgbClr val="EAFF6A"/>
                </a:highlight>
                <a:latin typeface="DM Sans"/>
                <a:ea typeface="DM Sans"/>
                <a:cs typeface="DM Sans"/>
                <a:sym typeface="DM Sans"/>
              </a:rPr>
              <a:t>TypeError</a:t>
            </a:r>
            <a:r>
              <a:rPr i="0" lang="es" sz="1350" u="none" cap="none" strike="noStrike">
                <a:solidFill>
                  <a:srgbClr val="3E4349"/>
                </a:solidFill>
                <a:highlight>
                  <a:srgbClr val="EAFF6A"/>
                </a:highlight>
                <a:latin typeface="DM Sans"/>
                <a:ea typeface="DM Sans"/>
                <a:cs typeface="DM Sans"/>
                <a:sym typeface="DM Sans"/>
              </a:rPr>
              <a:t>: resta() takes exactly 2 arguments (0 given)</a:t>
            </a:r>
            <a:endParaRPr i="0" sz="1350" u="none" cap="none" strike="noStrike">
              <a:solidFill>
                <a:srgbClr val="000000"/>
              </a:solidFill>
              <a:highlight>
                <a:srgbClr val="EAFF6A"/>
              </a:highlight>
              <a:latin typeface="DM Sans"/>
              <a:ea typeface="DM Sans"/>
              <a:cs typeface="DM Sans"/>
              <a:sym typeface="DM Sans"/>
            </a:endParaRPr>
          </a:p>
        </p:txBody>
      </p:sp>
      <p:sp>
        <p:nvSpPr>
          <p:cNvPr id="192" name="Google Shape;192;p29"/>
          <p:cNvSpPr txBox="1"/>
          <p:nvPr/>
        </p:nvSpPr>
        <p:spPr>
          <a:xfrm>
            <a:off x="1004875" y="3887900"/>
            <a:ext cx="7021800" cy="392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350">
                <a:solidFill>
                  <a:schemeClr val="dk1"/>
                </a:solidFill>
                <a:highlight>
                  <a:schemeClr val="accent4"/>
                </a:highlight>
                <a:latin typeface="DM Sans"/>
                <a:ea typeface="DM Sans"/>
                <a:cs typeface="DM Sans"/>
                <a:sym typeface="DM Sans"/>
              </a:rPr>
              <a:t>¿Cómo solucionamos el TypeError al momento de llamar una función sin argumento?</a:t>
            </a:r>
            <a:endParaRPr sz="1350">
              <a:solidFill>
                <a:schemeClr val="dk1"/>
              </a:solidFill>
              <a:highlight>
                <a:schemeClr val="accent4"/>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Parámetros por defecto</a:t>
            </a:r>
            <a:endParaRPr b="1" i="0" sz="3500" u="none" cap="none" strike="noStrike">
              <a:solidFill>
                <a:schemeClr val="lt1"/>
              </a:solidFill>
              <a:latin typeface="DM Sans"/>
              <a:ea typeface="DM Sans"/>
              <a:cs typeface="DM Sans"/>
              <a:sym typeface="DM Sans"/>
            </a:endParaRPr>
          </a:p>
        </p:txBody>
      </p:sp>
      <p:grpSp>
        <p:nvGrpSpPr>
          <p:cNvPr id="199" name="Google Shape;199;p30"/>
          <p:cNvGrpSpPr/>
          <p:nvPr/>
        </p:nvGrpSpPr>
        <p:grpSpPr>
          <a:xfrm>
            <a:off x="8327076" y="98873"/>
            <a:ext cx="738900" cy="738900"/>
            <a:chOff x="473351" y="619523"/>
            <a:chExt cx="738900" cy="738900"/>
          </a:xfrm>
        </p:grpSpPr>
        <p:sp>
          <p:nvSpPr>
            <p:cNvPr id="200" name="Google Shape;200;p3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3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02" name="Google Shape;202;p30"/>
          <p:cNvSpPr txBox="1"/>
          <p:nvPr/>
        </p:nvSpPr>
        <p:spPr>
          <a:xfrm>
            <a:off x="5186375" y="1855950"/>
            <a:ext cx="26538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Python, nos deja asignar unos valores por defecto a los parámetros, es decir, </a:t>
            </a:r>
            <a:r>
              <a:rPr lang="es" sz="1350">
                <a:highlight>
                  <a:schemeClr val="accent4"/>
                </a:highlight>
                <a:latin typeface="DM Sans"/>
                <a:ea typeface="DM Sans"/>
                <a:cs typeface="DM Sans"/>
                <a:sym typeface="DM Sans"/>
              </a:rPr>
              <a:t>indicarle que tendrán un valor por defecto si no viene ningún valor</a:t>
            </a:r>
            <a:r>
              <a:rPr lang="es" sz="1350">
                <a:latin typeface="DM Sans"/>
                <a:ea typeface="DM Sans"/>
                <a:cs typeface="DM Sans"/>
                <a:sym typeface="DM Sans"/>
              </a:rPr>
              <a:t>.</a:t>
            </a:r>
            <a:endParaRPr sz="1350">
              <a:latin typeface="DM Sans"/>
              <a:ea typeface="DM Sans"/>
              <a:cs typeface="DM Sans"/>
              <a:sym typeface="DM Sans"/>
            </a:endParaRPr>
          </a:p>
        </p:txBody>
      </p:sp>
      <p:sp>
        <p:nvSpPr>
          <p:cNvPr id="203" name="Google Shape;203;p30"/>
          <p:cNvSpPr txBox="1"/>
          <p:nvPr/>
        </p:nvSpPr>
        <p:spPr>
          <a:xfrm>
            <a:off x="1052100" y="2075350"/>
            <a:ext cx="3803700" cy="15450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def resta(a=10, b=5):</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    return a - b</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resultado = resta()</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i="0" sz="1350" u="none" cap="none" strike="noStrike">
              <a:solidFill>
                <a:srgbClr val="77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&gt;&gt;&gt;5</a:t>
            </a:r>
            <a:endParaRPr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 por valor y referencia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Argumentos</a:t>
            </a:r>
            <a:endParaRPr b="1" i="0" sz="4000" u="none" cap="none" strike="noStrike">
              <a:solidFill>
                <a:schemeClr val="dk1"/>
              </a:solidFill>
              <a:latin typeface="DM Sans"/>
              <a:ea typeface="DM Sans"/>
              <a:cs typeface="DM Sans"/>
              <a:sym typeface="DM Sans"/>
            </a:endParaRPr>
          </a:p>
        </p:txBody>
      </p:sp>
      <p:sp>
        <p:nvSpPr>
          <p:cNvPr id="214" name="Google Shape;214;p32"/>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Si hablamos de argumentos tenemos que tener algo en cuenta: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Cuando </a:t>
            </a:r>
            <a:r>
              <a:rPr lang="es" sz="1350">
                <a:highlight>
                  <a:schemeClr val="accent4"/>
                </a:highlight>
                <a:latin typeface="DM Sans"/>
                <a:ea typeface="DM Sans"/>
                <a:cs typeface="DM Sans"/>
                <a:sym typeface="DM Sans"/>
              </a:rPr>
              <a:t>enviamos información a una función</a:t>
            </a:r>
            <a:r>
              <a:rPr lang="es" sz="1350">
                <a:latin typeface="DM Sans"/>
                <a:ea typeface="DM Sans"/>
                <a:cs typeface="DM Sans"/>
                <a:sym typeface="DM Sans"/>
              </a:rPr>
              <a:t> generalmente </a:t>
            </a:r>
            <a:r>
              <a:rPr lang="es" sz="1350">
                <a:highlight>
                  <a:schemeClr val="accent4"/>
                </a:highlight>
                <a:latin typeface="DM Sans"/>
                <a:ea typeface="DM Sans"/>
                <a:cs typeface="DM Sans"/>
                <a:sym typeface="DM Sans"/>
              </a:rPr>
              <a:t>estos datos se envían por valor.</a:t>
            </a:r>
            <a:endParaRPr sz="1350">
              <a:highlight>
                <a:schemeClr val="accent4"/>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Eso significa que se crea una copia dentro de la función de los valores que enviamos en sus propias variables. Pero, </a:t>
            </a:r>
            <a:r>
              <a:rPr lang="es" sz="1350">
                <a:highlight>
                  <a:schemeClr val="accent4"/>
                </a:highlight>
                <a:latin typeface="DM Sans"/>
                <a:ea typeface="DM Sans"/>
                <a:cs typeface="DM Sans"/>
                <a:sym typeface="DM Sans"/>
              </a:rPr>
              <a:t>hay casos excepcionales</a:t>
            </a:r>
            <a:r>
              <a:rPr lang="es" sz="1350">
                <a:latin typeface="DM Sans"/>
                <a:ea typeface="DM Sans"/>
                <a:cs typeface="DM Sans"/>
                <a:sym typeface="DM Sans"/>
              </a:rPr>
              <a:t>, las colecciones, listas, diccionarios, conjuntos. Estos datos </a:t>
            </a:r>
            <a:r>
              <a:rPr lang="es" sz="1350">
                <a:highlight>
                  <a:schemeClr val="accent4"/>
                </a:highlight>
                <a:latin typeface="DM Sans"/>
                <a:ea typeface="DM Sans"/>
                <a:cs typeface="DM Sans"/>
                <a:sym typeface="DM Sans"/>
              </a:rPr>
              <a:t>se envían por referencia</a:t>
            </a:r>
            <a:r>
              <a:rPr lang="es" sz="1350">
                <a:latin typeface="DM Sans"/>
                <a:ea typeface="DM Sans"/>
                <a:cs typeface="DM Sans"/>
                <a:sym typeface="DM Sans"/>
              </a:rPr>
              <a:t>.</a:t>
            </a:r>
            <a:endParaRPr sz="1350">
              <a:latin typeface="DM Sans"/>
              <a:ea typeface="DM Sans"/>
              <a:cs typeface="DM Sans"/>
              <a:sym typeface="DM Sans"/>
            </a:endParaRPr>
          </a:p>
        </p:txBody>
      </p:sp>
      <p:pic>
        <p:nvPicPr>
          <p:cNvPr id="215" name="Google Shape;215;p32"/>
          <p:cNvPicPr preferRelativeResize="0"/>
          <p:nvPr/>
        </p:nvPicPr>
        <p:blipFill rotWithShape="1">
          <a:blip r:embed="rId3">
            <a:alphaModFix/>
          </a:blip>
          <a:srcRect b="0" l="0" r="0" t="0"/>
          <a:stretch/>
        </p:blipFill>
        <p:spPr>
          <a:xfrm>
            <a:off x="5507625" y="1593350"/>
            <a:ext cx="2221600" cy="222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5"/>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Funciones II</a:t>
            </a:r>
            <a:endParaRPr b="1" i="0" sz="4000" u="none" cap="none" strike="noStrike">
              <a:solidFill>
                <a:srgbClr val="EAFF6A"/>
              </a:solidFill>
              <a:latin typeface="DM Sans"/>
              <a:ea typeface="DM Sans"/>
              <a:cs typeface="DM Sans"/>
              <a:sym typeface="DM Sans"/>
            </a:endParaRPr>
          </a:p>
        </p:txBody>
      </p:sp>
      <p:sp>
        <p:nvSpPr>
          <p:cNvPr id="49" name="Google Shape;49;p1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10.</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Referencia</a:t>
            </a:r>
            <a:endParaRPr b="1" i="0" sz="4000" u="none" cap="none" strike="noStrike">
              <a:solidFill>
                <a:schemeClr val="dk1"/>
              </a:solidFill>
              <a:latin typeface="DM Sans"/>
              <a:ea typeface="DM Sans"/>
              <a:cs typeface="DM Sans"/>
              <a:sym typeface="DM Sans"/>
            </a:endParaRPr>
          </a:p>
        </p:txBody>
      </p:sp>
      <p:sp>
        <p:nvSpPr>
          <p:cNvPr id="221" name="Google Shape;221;p33"/>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¿Que significa que los conjuntos como listas, tuplas, etc, se envíen por referencia? </a:t>
            </a:r>
            <a:endParaRPr sz="1350">
              <a:highlight>
                <a:schemeClr val="accent4"/>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Significa que, en lugar de una copia dentro de la función, </a:t>
            </a:r>
            <a:r>
              <a:rPr lang="es" sz="1350">
                <a:highlight>
                  <a:schemeClr val="accent4"/>
                </a:highlight>
                <a:latin typeface="DM Sans"/>
                <a:ea typeface="DM Sans"/>
                <a:cs typeface="DM Sans"/>
                <a:sym typeface="DM Sans"/>
              </a:rPr>
              <a:t>estaremos manejando el dato original</a:t>
            </a:r>
            <a:r>
              <a:rPr lang="es" sz="1350">
                <a:latin typeface="DM Sans"/>
                <a:ea typeface="DM Sans"/>
                <a:cs typeface="DM Sans"/>
                <a:sym typeface="DM Sans"/>
              </a:rPr>
              <a:t>, y si lo modificamos también se verá reflejado en el exterior, es decir, en el conjunto original y no en una copia en la función. Esto debido a que </a:t>
            </a:r>
            <a:r>
              <a:rPr lang="es" sz="1350">
                <a:highlight>
                  <a:schemeClr val="accent4"/>
                </a:highlight>
                <a:latin typeface="DM Sans"/>
                <a:ea typeface="DM Sans"/>
                <a:cs typeface="DM Sans"/>
                <a:sym typeface="DM Sans"/>
              </a:rPr>
              <a:t>hacen referencia a la variable externa</a:t>
            </a:r>
            <a:r>
              <a:rPr lang="es" sz="1350">
                <a:latin typeface="DM Sans"/>
                <a:ea typeface="DM Sans"/>
                <a:cs typeface="DM Sans"/>
                <a:sym typeface="DM Sans"/>
              </a:rPr>
              <a:t>, algo así como un acceso directo.</a:t>
            </a:r>
            <a:endParaRPr sz="1350">
              <a:latin typeface="DM Sans"/>
              <a:ea typeface="DM Sans"/>
              <a:cs typeface="DM Sans"/>
              <a:sym typeface="DM Sans"/>
            </a:endParaRPr>
          </a:p>
        </p:txBody>
      </p:sp>
      <p:pic>
        <p:nvPicPr>
          <p:cNvPr id="222" name="Google Shape;222;p33"/>
          <p:cNvPicPr preferRelativeResize="0"/>
          <p:nvPr/>
        </p:nvPicPr>
        <p:blipFill rotWithShape="1">
          <a:blip r:embed="rId3">
            <a:alphaModFix/>
          </a:blip>
          <a:srcRect b="0" l="0" r="0" t="0"/>
          <a:stretch/>
        </p:blipFill>
        <p:spPr>
          <a:xfrm>
            <a:off x="5517200" y="1938175"/>
            <a:ext cx="2221600" cy="222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Dependiendo del tipo de dato:</a:t>
            </a:r>
            <a:endParaRPr b="1" i="0" sz="4000" u="none" cap="none" strike="noStrike">
              <a:solidFill>
                <a:schemeClr val="dk1"/>
              </a:solidFill>
              <a:latin typeface="DM Sans"/>
              <a:ea typeface="DM Sans"/>
              <a:cs typeface="DM Sans"/>
              <a:sym typeface="DM Sans"/>
            </a:endParaRPr>
          </a:p>
        </p:txBody>
      </p:sp>
      <p:sp>
        <p:nvSpPr>
          <p:cNvPr id="228" name="Google Shape;228;p34"/>
          <p:cNvSpPr txBox="1"/>
          <p:nvPr/>
        </p:nvSpPr>
        <p:spPr>
          <a:xfrm>
            <a:off x="473350" y="19081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Paso por valor: se crea una copia local de la variable dentro de la función.</a:t>
            </a:r>
            <a:endParaRPr b="0" i="0" sz="1350" u="none" cap="none" strike="noStrike">
              <a:solidFill>
                <a:srgbClr val="000000"/>
              </a:solidFill>
              <a:latin typeface="DM Sans"/>
              <a:ea typeface="DM Sans"/>
              <a:cs typeface="DM Sans"/>
              <a:sym typeface="DM Sans"/>
            </a:endParaRPr>
          </a:p>
        </p:txBody>
      </p:sp>
      <p:sp>
        <p:nvSpPr>
          <p:cNvPr id="229" name="Google Shape;229;p34"/>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Paso por referencia: Se maneja directamente la variable, los cambios realizados dentro de la función le afectarán también fuera.</a:t>
            </a:r>
            <a:endParaRPr b="0" i="0" sz="1350" u="none" cap="none" strike="noStrike">
              <a:solidFill>
                <a:srgbClr val="000000"/>
              </a:solidFill>
              <a:latin typeface="DM Sans"/>
              <a:ea typeface="DM Sans"/>
              <a:cs typeface="DM Sans"/>
              <a:sym typeface="DM Sans"/>
            </a:endParaRPr>
          </a:p>
        </p:txBody>
      </p:sp>
      <p:grpSp>
        <p:nvGrpSpPr>
          <p:cNvPr id="230" name="Google Shape;230;p34"/>
          <p:cNvGrpSpPr/>
          <p:nvPr/>
        </p:nvGrpSpPr>
        <p:grpSpPr>
          <a:xfrm>
            <a:off x="8327076" y="98873"/>
            <a:ext cx="738900" cy="738900"/>
            <a:chOff x="473351" y="619523"/>
            <a:chExt cx="738900" cy="738900"/>
          </a:xfrm>
        </p:grpSpPr>
        <p:sp>
          <p:nvSpPr>
            <p:cNvPr id="231" name="Google Shape;231;p3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3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33" name="Google Shape;233;p34"/>
          <p:cNvSpPr txBox="1"/>
          <p:nvPr/>
        </p:nvSpPr>
        <p:spPr>
          <a:xfrm>
            <a:off x="587350" y="2618844"/>
            <a:ext cx="3233700" cy="6003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s" sz="1350" u="none" cap="none" strike="noStrike">
                <a:solidFill>
                  <a:srgbClr val="000000"/>
                </a:solidFill>
                <a:highlight>
                  <a:schemeClr val="accent4"/>
                </a:highlight>
                <a:latin typeface="DM Sans"/>
                <a:ea typeface="DM Sans"/>
                <a:cs typeface="DM Sans"/>
                <a:sym typeface="DM Sans"/>
              </a:rPr>
              <a:t>Los tipos simples se pasan por valor</a:t>
            </a:r>
            <a:r>
              <a:rPr i="0" lang="es" sz="1350" u="none" cap="none" strike="noStrike">
                <a:solidFill>
                  <a:srgbClr val="000000"/>
                </a:solidFill>
                <a:highlight>
                  <a:schemeClr val="accent4"/>
                </a:highlight>
                <a:latin typeface="DM Sans"/>
                <a:ea typeface="DM Sans"/>
                <a:cs typeface="DM Sans"/>
                <a:sym typeface="DM Sans"/>
              </a:rPr>
              <a:t>:</a:t>
            </a:r>
            <a:r>
              <a:rPr i="0" lang="es" sz="1350" u="none" cap="none" strike="noStrike">
                <a:solidFill>
                  <a:srgbClr val="000000"/>
                </a:solidFill>
                <a:highlight>
                  <a:srgbClr val="E0FF00"/>
                </a:highlight>
                <a:latin typeface="DM Sans"/>
                <a:ea typeface="DM Sans"/>
                <a:cs typeface="DM Sans"/>
                <a:sym typeface="DM Sans"/>
              </a:rPr>
              <a:t> </a:t>
            </a:r>
            <a:r>
              <a:rPr i="0" lang="es" sz="1350" u="none" cap="none" strike="noStrike">
                <a:solidFill>
                  <a:srgbClr val="000000"/>
                </a:solidFill>
                <a:highlight>
                  <a:srgbClr val="FFFFFF"/>
                </a:highlight>
                <a:latin typeface="DM Sans"/>
                <a:ea typeface="DM Sans"/>
                <a:cs typeface="DM Sans"/>
                <a:sym typeface="DM Sans"/>
              </a:rPr>
              <a:t>Enteros, flotantes, cadenas, lógicos…</a:t>
            </a:r>
            <a:endParaRPr i="0"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234" name="Google Shape;234;p34"/>
          <p:cNvSpPr txBox="1"/>
          <p:nvPr/>
        </p:nvSpPr>
        <p:spPr>
          <a:xfrm>
            <a:off x="5123850" y="2857648"/>
            <a:ext cx="3188100" cy="8703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s" sz="1350" u="none" cap="none" strike="noStrike">
                <a:solidFill>
                  <a:srgbClr val="000000"/>
                </a:solidFill>
                <a:highlight>
                  <a:schemeClr val="accent4"/>
                </a:highlight>
                <a:latin typeface="DM Sans"/>
                <a:ea typeface="DM Sans"/>
                <a:cs typeface="DM Sans"/>
                <a:sym typeface="DM Sans"/>
              </a:rPr>
              <a:t>Los tipos compuestos se pasan por referencia</a:t>
            </a:r>
            <a:r>
              <a:rPr i="0" lang="es" sz="1350" u="none" cap="none" strike="noStrike">
                <a:solidFill>
                  <a:srgbClr val="000000"/>
                </a:solidFill>
                <a:highlight>
                  <a:schemeClr val="accent4"/>
                </a:highlight>
                <a:latin typeface="DM Sans"/>
                <a:ea typeface="DM Sans"/>
                <a:cs typeface="DM Sans"/>
                <a:sym typeface="DM Sans"/>
              </a:rPr>
              <a:t>: </a:t>
            </a:r>
            <a:r>
              <a:rPr i="0" lang="es" sz="1350" u="none" cap="none" strike="noStrike">
                <a:solidFill>
                  <a:srgbClr val="000000"/>
                </a:solidFill>
                <a:highlight>
                  <a:srgbClr val="FFFFFF"/>
                </a:highlight>
                <a:latin typeface="DM Sans"/>
                <a:ea typeface="DM Sans"/>
                <a:cs typeface="DM Sans"/>
                <a:sym typeface="DM Sans"/>
              </a:rPr>
              <a:t>Listas, diccionarios, tuplas, conjuntos...</a:t>
            </a:r>
            <a:endParaRPr i="0" sz="1350" u="none" cap="none" strike="noStrike">
              <a:solidFill>
                <a:srgbClr val="000000"/>
              </a:solidFill>
              <a:highlight>
                <a:srgbClr val="FFFFFF"/>
              </a:highlight>
              <a:latin typeface="DM Sans"/>
              <a:ea typeface="DM Sans"/>
              <a:cs typeface="DM Sans"/>
              <a:sym typeface="DM Sans"/>
            </a:endParaRPr>
          </a:p>
        </p:txBody>
      </p:sp>
      <p:sp>
        <p:nvSpPr>
          <p:cNvPr id="235" name="Google Shape;235;p34"/>
          <p:cNvSpPr txBox="1"/>
          <p:nvPr/>
        </p:nvSpPr>
        <p:spPr>
          <a:xfrm>
            <a:off x="0" y="4601850"/>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rgbClr val="000000"/>
                </a:solidFill>
                <a:highlight>
                  <a:srgbClr val="FFFFFF"/>
                </a:highlight>
                <a:latin typeface="DM Sans"/>
                <a:ea typeface="DM Sans"/>
                <a:cs typeface="DM Sans"/>
                <a:sym typeface="DM Sans"/>
              </a:rPr>
              <a:t>Fuente: </a:t>
            </a:r>
            <a:r>
              <a:rPr lang="es" sz="1350" u="sng">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Hektor Docs</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Paso por valor</a:t>
            </a:r>
            <a:endParaRPr b="1" i="0" sz="3500" u="none" cap="none" strike="noStrike">
              <a:solidFill>
                <a:schemeClr val="lt1"/>
              </a:solidFill>
              <a:latin typeface="DM Sans"/>
              <a:ea typeface="DM Sans"/>
              <a:cs typeface="DM Sans"/>
              <a:sym typeface="DM Sans"/>
            </a:endParaRPr>
          </a:p>
        </p:txBody>
      </p:sp>
      <p:grpSp>
        <p:nvGrpSpPr>
          <p:cNvPr id="242" name="Google Shape;242;p35"/>
          <p:cNvGrpSpPr/>
          <p:nvPr/>
        </p:nvGrpSpPr>
        <p:grpSpPr>
          <a:xfrm>
            <a:off x="8327076" y="98873"/>
            <a:ext cx="738900" cy="738900"/>
            <a:chOff x="473351" y="619523"/>
            <a:chExt cx="738900" cy="738900"/>
          </a:xfrm>
        </p:grpSpPr>
        <p:sp>
          <p:nvSpPr>
            <p:cNvPr id="243" name="Google Shape;243;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45" name="Google Shape;245;p35"/>
          <p:cNvSpPr txBox="1"/>
          <p:nvPr/>
        </p:nvSpPr>
        <p:spPr>
          <a:xfrm>
            <a:off x="957825" y="1417575"/>
            <a:ext cx="7107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números se pasan por valor y crean una copia dentro de la función, </a:t>
            </a:r>
            <a:r>
              <a:rPr lang="es" sz="1350">
                <a:highlight>
                  <a:schemeClr val="accent4"/>
                </a:highlight>
                <a:latin typeface="DM Sans"/>
                <a:ea typeface="DM Sans"/>
                <a:cs typeface="DM Sans"/>
                <a:sym typeface="DM Sans"/>
              </a:rPr>
              <a:t>no les afecta externamente</a:t>
            </a:r>
            <a:r>
              <a:rPr lang="es" sz="1350">
                <a:latin typeface="DM Sans"/>
                <a:ea typeface="DM Sans"/>
                <a:cs typeface="DM Sans"/>
                <a:sym typeface="DM Sans"/>
              </a:rPr>
              <a:t> lo que hagamos con ellos en la función:</a:t>
            </a:r>
            <a:endParaRPr sz="1350">
              <a:latin typeface="DM Sans"/>
              <a:ea typeface="DM Sans"/>
              <a:cs typeface="DM Sans"/>
              <a:sym typeface="DM Sans"/>
            </a:endParaRPr>
          </a:p>
        </p:txBody>
      </p:sp>
      <p:sp>
        <p:nvSpPr>
          <p:cNvPr id="246" name="Google Shape;246;p35"/>
          <p:cNvSpPr txBox="1"/>
          <p:nvPr/>
        </p:nvSpPr>
        <p:spPr>
          <a:xfrm>
            <a:off x="2884050" y="2106400"/>
            <a:ext cx="3375900" cy="21426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def doblar_valor(numero):</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    numero *= 2</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i="0" sz="1350" u="none" cap="none" strike="noStrike">
              <a:solidFill>
                <a:srgbClr val="77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numero = 10</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doblar_valor(numero)</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print(numero)</a:t>
            </a:r>
            <a:endParaRPr sz="1350">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i="0" sz="1350" u="none" cap="none" strike="noStrike">
              <a:solidFill>
                <a:srgbClr val="77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&gt;&gt;&gt; 10</a:t>
            </a:r>
            <a:endParaRPr i="0" sz="1350" u="none" cap="none" strike="noStrike">
              <a:solidFill>
                <a:srgbClr val="FF00FF"/>
              </a:solidFill>
              <a:highlight>
                <a:srgbClr val="EAFF6A"/>
              </a:highlight>
              <a:latin typeface="DM Sans"/>
              <a:ea typeface="DM Sans"/>
              <a:cs typeface="DM Sans"/>
              <a:sym typeface="DM Sans"/>
            </a:endParaRPr>
          </a:p>
        </p:txBody>
      </p:sp>
      <p:sp>
        <p:nvSpPr>
          <p:cNvPr id="247" name="Google Shape;247;p35"/>
          <p:cNvSpPr txBox="1"/>
          <p:nvPr/>
        </p:nvSpPr>
        <p:spPr>
          <a:xfrm>
            <a:off x="747100" y="41525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100">
                <a:solidFill>
                  <a:srgbClr val="000000"/>
                </a:solidFill>
                <a:latin typeface="DM Sans"/>
                <a:ea typeface="DM Sans"/>
                <a:cs typeface="DM Sans"/>
                <a:sym typeface="DM Sans"/>
              </a:rPr>
              <a:t>Fuente: </a:t>
            </a:r>
            <a:r>
              <a:rPr lang="es" sz="1100" u="sng">
                <a:solidFill>
                  <a:srgbClr val="0563C1"/>
                </a:solidFill>
                <a:latin typeface="DM Sans"/>
                <a:ea typeface="DM Sans"/>
                <a:cs typeface="DM Sans"/>
                <a:sym typeface="DM Sans"/>
                <a:hlinkClick r:id="rId4">
                  <a:extLst>
                    <a:ext uri="{A12FA001-AC4F-418D-AE19-62706E023703}">
                      <ahyp:hlinkClr val="tx"/>
                    </a:ext>
                  </a:extLst>
                </a:hlinkClick>
              </a:rPr>
              <a:t>Hektor Docs</a:t>
            </a:r>
            <a:endParaRPr sz="110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Paso por referencia</a:t>
            </a:r>
            <a:endParaRPr b="1" i="0" sz="3500" u="none" cap="none" strike="noStrike">
              <a:solidFill>
                <a:schemeClr val="lt1"/>
              </a:solidFill>
              <a:latin typeface="DM Sans"/>
              <a:ea typeface="DM Sans"/>
              <a:cs typeface="DM Sans"/>
              <a:sym typeface="DM Sans"/>
            </a:endParaRPr>
          </a:p>
        </p:txBody>
      </p:sp>
      <p:grpSp>
        <p:nvGrpSpPr>
          <p:cNvPr id="254" name="Google Shape;254;p36"/>
          <p:cNvGrpSpPr/>
          <p:nvPr/>
        </p:nvGrpSpPr>
        <p:grpSpPr>
          <a:xfrm>
            <a:off x="8327076" y="98873"/>
            <a:ext cx="738900" cy="738900"/>
            <a:chOff x="473351" y="619523"/>
            <a:chExt cx="738900" cy="738900"/>
          </a:xfrm>
        </p:grpSpPr>
        <p:sp>
          <p:nvSpPr>
            <p:cNvPr id="255" name="Google Shape;255;p3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3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57" name="Google Shape;257;p36"/>
          <p:cNvSpPr txBox="1"/>
          <p:nvPr/>
        </p:nvSpPr>
        <p:spPr>
          <a:xfrm>
            <a:off x="747100" y="41525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100">
                <a:solidFill>
                  <a:srgbClr val="000000"/>
                </a:solidFill>
                <a:latin typeface="DM Sans"/>
                <a:ea typeface="DM Sans"/>
                <a:cs typeface="DM Sans"/>
                <a:sym typeface="DM Sans"/>
              </a:rPr>
              <a:t>Fuente: </a:t>
            </a:r>
            <a:r>
              <a:rPr lang="es" sz="1100" u="sng">
                <a:solidFill>
                  <a:srgbClr val="0563C1"/>
                </a:solidFill>
                <a:latin typeface="DM Sans"/>
                <a:ea typeface="DM Sans"/>
                <a:cs typeface="DM Sans"/>
                <a:sym typeface="DM Sans"/>
                <a:hlinkClick r:id="rId4">
                  <a:extLst>
                    <a:ext uri="{A12FA001-AC4F-418D-AE19-62706E023703}">
                      <ahyp:hlinkClr val="tx"/>
                    </a:ext>
                  </a:extLst>
                </a:hlinkClick>
              </a:rPr>
              <a:t>Hektor Docs</a:t>
            </a:r>
            <a:endParaRPr sz="1100">
              <a:latin typeface="DM Sans"/>
              <a:ea typeface="DM Sans"/>
              <a:cs typeface="DM Sans"/>
              <a:sym typeface="DM Sans"/>
            </a:endParaRPr>
          </a:p>
        </p:txBody>
      </p:sp>
      <p:pic>
        <p:nvPicPr>
          <p:cNvPr id="258" name="Google Shape;258;p36"/>
          <p:cNvPicPr preferRelativeResize="0"/>
          <p:nvPr/>
        </p:nvPicPr>
        <p:blipFill rotWithShape="1">
          <a:blip r:embed="rId5">
            <a:alphaModFix/>
          </a:blip>
          <a:srcRect b="0" l="0" r="0" t="0"/>
          <a:stretch/>
        </p:blipFill>
        <p:spPr>
          <a:xfrm>
            <a:off x="1057200" y="1604575"/>
            <a:ext cx="2881951" cy="1958975"/>
          </a:xfrm>
          <a:prstGeom prst="rect">
            <a:avLst/>
          </a:prstGeom>
          <a:noFill/>
          <a:ln>
            <a:noFill/>
          </a:ln>
        </p:spPr>
      </p:pic>
      <p:sp>
        <p:nvSpPr>
          <p:cNvPr id="259" name="Google Shape;259;p36"/>
          <p:cNvSpPr txBox="1"/>
          <p:nvPr/>
        </p:nvSpPr>
        <p:spPr>
          <a:xfrm>
            <a:off x="4541975" y="1705962"/>
            <a:ext cx="3061200" cy="1756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Las </a:t>
            </a:r>
            <a:r>
              <a:rPr i="0" lang="es" sz="1350" u="none" cap="none" strike="noStrike">
                <a:solidFill>
                  <a:srgbClr val="000000"/>
                </a:solidFill>
                <a:highlight>
                  <a:schemeClr val="accent4"/>
                </a:highlight>
                <a:latin typeface="DM Sans"/>
                <a:ea typeface="DM Sans"/>
                <a:cs typeface="DM Sans"/>
                <a:sym typeface="DM Sans"/>
              </a:rPr>
              <a:t>listas u otras colecciones </a:t>
            </a:r>
            <a:r>
              <a:rPr i="0" lang="es" sz="1350" u="none" cap="none" strike="noStrike">
                <a:solidFill>
                  <a:srgbClr val="000000"/>
                </a:solidFill>
                <a:latin typeface="DM Sans"/>
                <a:ea typeface="DM Sans"/>
                <a:cs typeface="DM Sans"/>
                <a:sym typeface="DM Sans"/>
              </a:rPr>
              <a:t>son del </a:t>
            </a:r>
            <a:r>
              <a:rPr i="0" lang="es" sz="1350" u="none" cap="none" strike="noStrike">
                <a:solidFill>
                  <a:srgbClr val="000000"/>
                </a:solidFill>
                <a:highlight>
                  <a:schemeClr val="accent4"/>
                </a:highlight>
                <a:latin typeface="DM Sans"/>
                <a:ea typeface="DM Sans"/>
                <a:cs typeface="DM Sans"/>
                <a:sym typeface="DM Sans"/>
              </a:rPr>
              <a:t>tipo </a:t>
            </a:r>
            <a:r>
              <a:rPr b="1" i="0" lang="es" sz="1350" u="none" cap="none" strike="noStrike">
                <a:solidFill>
                  <a:srgbClr val="000000"/>
                </a:solidFill>
                <a:highlight>
                  <a:schemeClr val="accent4"/>
                </a:highlight>
                <a:latin typeface="DM Sans"/>
                <a:ea typeface="DM Sans"/>
                <a:cs typeface="DM Sans"/>
                <a:sym typeface="DM Sans"/>
              </a:rPr>
              <a:t>compuesto</a:t>
            </a:r>
            <a:r>
              <a:rPr i="0" lang="es" sz="1350" u="none" cap="none" strike="noStrike">
                <a:solidFill>
                  <a:srgbClr val="000000"/>
                </a:solidFill>
                <a:latin typeface="DM Sans"/>
                <a:ea typeface="DM Sans"/>
                <a:cs typeface="DM Sans"/>
                <a:sym typeface="DM Sans"/>
              </a:rPr>
              <a:t>, por lo que </a:t>
            </a:r>
            <a:r>
              <a:rPr i="0" lang="es" sz="1350" u="none" cap="none" strike="noStrike">
                <a:solidFill>
                  <a:srgbClr val="000000"/>
                </a:solidFill>
                <a:highlight>
                  <a:schemeClr val="accent4"/>
                </a:highlight>
                <a:latin typeface="DM Sans"/>
                <a:ea typeface="DM Sans"/>
                <a:cs typeface="DM Sans"/>
                <a:sym typeface="DM Sans"/>
              </a:rPr>
              <a:t>se pasa por referencia</a:t>
            </a:r>
            <a:r>
              <a:rPr i="0" lang="es" sz="1350" u="none" cap="none" strike="noStrike">
                <a:solidFill>
                  <a:srgbClr val="000000"/>
                </a:solidFill>
                <a:latin typeface="DM Sans"/>
                <a:ea typeface="DM Sans"/>
                <a:cs typeface="DM Sans"/>
                <a:sym typeface="DM Sans"/>
              </a:rPr>
              <a:t>, las </a:t>
            </a:r>
            <a:r>
              <a:rPr i="0" lang="es" sz="1350" u="none" cap="none" strike="noStrike">
                <a:solidFill>
                  <a:srgbClr val="000000"/>
                </a:solidFill>
                <a:latin typeface="DM Sans"/>
                <a:ea typeface="DM Sans"/>
                <a:cs typeface="DM Sans"/>
                <a:sym typeface="DM Sans"/>
              </a:rPr>
              <a:t>m</a:t>
            </a:r>
            <a:r>
              <a:rPr i="0" lang="es" sz="1350" u="none" cap="none" strike="noStrike">
                <a:solidFill>
                  <a:srgbClr val="000000"/>
                </a:solidFill>
                <a:latin typeface="DM Sans"/>
                <a:ea typeface="DM Sans"/>
                <a:cs typeface="DM Sans"/>
                <a:sym typeface="DM Sans"/>
              </a:rPr>
              <a:t>odifica</a:t>
            </a:r>
            <a:r>
              <a:rPr lang="es" sz="1350">
                <a:solidFill>
                  <a:srgbClr val="000000"/>
                </a:solidFill>
                <a:latin typeface="DM Sans"/>
                <a:ea typeface="DM Sans"/>
                <a:cs typeface="DM Sans"/>
                <a:sym typeface="DM Sans"/>
              </a:rPr>
              <a:t>ciones</a:t>
            </a:r>
            <a:r>
              <a:rPr i="0" lang="es" sz="1350" u="none" cap="none" strike="noStrike">
                <a:solidFill>
                  <a:srgbClr val="000000"/>
                </a:solidFill>
                <a:latin typeface="DM Sans"/>
                <a:ea typeface="DM Sans"/>
                <a:cs typeface="DM Sans"/>
                <a:sym typeface="DM Sans"/>
              </a:rPr>
              <a:t> dentro de la función también </a:t>
            </a:r>
            <a:r>
              <a:rPr lang="es" sz="1350">
                <a:solidFill>
                  <a:srgbClr val="000000"/>
                </a:solidFill>
                <a:latin typeface="DM Sans"/>
                <a:ea typeface="DM Sans"/>
                <a:cs typeface="DM Sans"/>
                <a:sym typeface="DM Sans"/>
              </a:rPr>
              <a:t>se harán</a:t>
            </a:r>
            <a:r>
              <a:rPr i="0" lang="es" sz="1350" u="none" cap="none" strike="noStrike">
                <a:solidFill>
                  <a:srgbClr val="000000"/>
                </a:solidFill>
                <a:latin typeface="DM Sans"/>
                <a:ea typeface="DM Sans"/>
                <a:cs typeface="DM Sans"/>
                <a:sym typeface="DM Sans"/>
              </a:rPr>
              <a:t> por fuera.</a:t>
            </a:r>
            <a:endParaRPr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800"/>
              <a:buFont typeface="Arial"/>
              <a:buNone/>
            </a:pPr>
            <a:r>
              <a:t/>
            </a:r>
            <a:endParaRPr b="0" i="0" sz="1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100"/>
              <a:buFont typeface="Arial"/>
              <a:buNone/>
            </a:pPr>
            <a:r>
              <a:rPr b="0" i="0" lang="es" sz="800" u="none" cap="none" strike="noStrike">
                <a:solidFill>
                  <a:srgbClr val="770000"/>
                </a:solidFill>
                <a:highlight>
                  <a:srgbClr val="FFFFFF"/>
                </a:highlight>
                <a:latin typeface="Helvetica Neue Light"/>
                <a:ea typeface="Helvetica Neue Light"/>
                <a:cs typeface="Helvetica Neue Light"/>
                <a:sym typeface="Helvetica Neue Light"/>
              </a:rPr>
              <a:t>                         </a:t>
            </a:r>
            <a:endParaRPr b="0" i="0" sz="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Argumentos valor-referencia</a:t>
            </a:r>
            <a:endParaRPr b="1" i="0" sz="4000" u="none" cap="none" strike="noStrike">
              <a:solidFill>
                <a:schemeClr val="dk1"/>
              </a:solidFill>
              <a:latin typeface="DM Sans"/>
              <a:ea typeface="DM Sans"/>
              <a:cs typeface="DM Sans"/>
              <a:sym typeface="DM Sans"/>
            </a:endParaRPr>
          </a:p>
        </p:txBody>
      </p:sp>
      <p:sp>
        <p:nvSpPr>
          <p:cNvPr id="265" name="Google Shape;265;p37"/>
          <p:cNvSpPr txBox="1"/>
          <p:nvPr/>
        </p:nvSpPr>
        <p:spPr>
          <a:xfrm>
            <a:off x="457725" y="2364050"/>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Como vimos, las </a:t>
            </a:r>
            <a:r>
              <a:rPr lang="es" sz="1350">
                <a:highlight>
                  <a:schemeClr val="accent4"/>
                </a:highlight>
                <a:latin typeface="DM Sans"/>
                <a:ea typeface="DM Sans"/>
                <a:cs typeface="DM Sans"/>
                <a:sym typeface="DM Sans"/>
              </a:rPr>
              <a:t>listas</a:t>
            </a:r>
            <a:r>
              <a:rPr lang="es" sz="1350">
                <a:latin typeface="DM Sans"/>
                <a:ea typeface="DM Sans"/>
                <a:cs typeface="DM Sans"/>
                <a:sym typeface="DM Sans"/>
              </a:rPr>
              <a:t> en este caso, </a:t>
            </a:r>
            <a:r>
              <a:rPr lang="es" sz="1350">
                <a:highlight>
                  <a:schemeClr val="accent4"/>
                </a:highlight>
                <a:latin typeface="DM Sans"/>
                <a:ea typeface="DM Sans"/>
                <a:cs typeface="DM Sans"/>
                <a:sym typeface="DM Sans"/>
              </a:rPr>
              <a:t>hacen referencia a su variable original</a:t>
            </a:r>
            <a:r>
              <a:rPr lang="es" sz="1350">
                <a:latin typeface="DM Sans"/>
                <a:ea typeface="DM Sans"/>
                <a:cs typeface="DM Sans"/>
                <a:sym typeface="DM Sans"/>
              </a:rPr>
              <a:t> mientras que los </a:t>
            </a:r>
            <a:r>
              <a:rPr lang="es" sz="1350">
                <a:highlight>
                  <a:schemeClr val="accent4"/>
                </a:highlight>
                <a:latin typeface="DM Sans"/>
                <a:ea typeface="DM Sans"/>
                <a:cs typeface="DM Sans"/>
                <a:sym typeface="DM Sans"/>
              </a:rPr>
              <a:t>números</a:t>
            </a:r>
            <a:r>
              <a:rPr lang="es" sz="1350">
                <a:latin typeface="DM Sans"/>
                <a:ea typeface="DM Sans"/>
                <a:cs typeface="DM Sans"/>
                <a:sym typeface="DM Sans"/>
              </a:rPr>
              <a:t> o tipos de datos más simples </a:t>
            </a:r>
            <a:r>
              <a:rPr lang="es" sz="1350">
                <a:highlight>
                  <a:schemeClr val="accent4"/>
                </a:highlight>
                <a:latin typeface="DM Sans"/>
                <a:ea typeface="DM Sans"/>
                <a:cs typeface="DM Sans"/>
                <a:sym typeface="DM Sans"/>
              </a:rPr>
              <a:t>“pasan” directamente por valor</a:t>
            </a:r>
            <a:r>
              <a:rPr lang="es" sz="1350">
                <a:latin typeface="DM Sans"/>
                <a:ea typeface="DM Sans"/>
                <a:cs typeface="DM Sans"/>
                <a:sym typeface="DM Sans"/>
              </a:rPr>
              <a:t>.</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A continuación una pregunta clave...</a:t>
            </a:r>
            <a:endParaRPr sz="1350">
              <a:highlight>
                <a:schemeClr val="accent4"/>
              </a:highlight>
              <a:latin typeface="DM Sans"/>
              <a:ea typeface="DM Sans"/>
              <a:cs typeface="DM Sans"/>
              <a:sym typeface="DM Sans"/>
            </a:endParaRPr>
          </a:p>
        </p:txBody>
      </p:sp>
      <p:pic>
        <p:nvPicPr>
          <p:cNvPr id="266" name="Google Shape;266;p37"/>
          <p:cNvPicPr preferRelativeResize="0"/>
          <p:nvPr/>
        </p:nvPicPr>
        <p:blipFill rotWithShape="1">
          <a:blip r:embed="rId3">
            <a:alphaModFix/>
          </a:blip>
          <a:srcRect b="0" l="0" r="0" t="0"/>
          <a:stretch/>
        </p:blipFill>
        <p:spPr>
          <a:xfrm>
            <a:off x="5602767" y="2135999"/>
            <a:ext cx="1679825" cy="167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p38"/>
          <p:cNvGrpSpPr/>
          <p:nvPr/>
        </p:nvGrpSpPr>
        <p:grpSpPr>
          <a:xfrm>
            <a:off x="473371" y="619433"/>
            <a:ext cx="738905" cy="738905"/>
            <a:chOff x="575612" y="1950748"/>
            <a:chExt cx="431100" cy="431100"/>
          </a:xfrm>
        </p:grpSpPr>
        <p:sp>
          <p:nvSpPr>
            <p:cNvPr id="272" name="Google Shape;272;p3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38"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74" name="Google Shape;274;p3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75" name="Google Shape;275;p38"/>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¿Es posible que de alguna forma le digamos a Python cuándo queremos pasar un argumento por referencia o por valor?</a:t>
            </a:r>
            <a:endParaRPr b="1" i="0" sz="2500" u="none" cap="none" strike="noStrike">
              <a:solidFill>
                <a:srgbClr val="B7B7B7"/>
              </a:solidFill>
              <a:latin typeface="Helvetica Neue"/>
              <a:ea typeface="Helvetica Neue"/>
              <a:cs typeface="Helvetica Neue"/>
              <a:sym typeface="Helvetica Neue"/>
            </a:endParaRPr>
          </a:p>
        </p:txBody>
      </p:sp>
      <p:sp>
        <p:nvSpPr>
          <p:cNvPr id="276" name="Google Shape;276;p38"/>
          <p:cNvSpPr txBox="1"/>
          <p:nvPr/>
        </p:nvSpPr>
        <p:spPr>
          <a:xfrm>
            <a:off x="473350" y="33908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9"/>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Argumentos valor - referencia</a:t>
            </a:r>
            <a:endParaRPr b="1" i="0" sz="3500" u="none" cap="none" strike="noStrike">
              <a:solidFill>
                <a:schemeClr val="lt1"/>
              </a:solidFill>
              <a:latin typeface="DM Sans"/>
              <a:ea typeface="DM Sans"/>
              <a:cs typeface="DM Sans"/>
              <a:sym typeface="DM Sans"/>
            </a:endParaRPr>
          </a:p>
        </p:txBody>
      </p:sp>
      <p:grpSp>
        <p:nvGrpSpPr>
          <p:cNvPr id="283" name="Google Shape;283;p39"/>
          <p:cNvGrpSpPr/>
          <p:nvPr/>
        </p:nvGrpSpPr>
        <p:grpSpPr>
          <a:xfrm>
            <a:off x="8327076" y="98873"/>
            <a:ext cx="738900" cy="738900"/>
            <a:chOff x="473351" y="619523"/>
            <a:chExt cx="738900" cy="738900"/>
          </a:xfrm>
        </p:grpSpPr>
        <p:sp>
          <p:nvSpPr>
            <p:cNvPr id="284" name="Google Shape;284;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5" name="Google Shape;285;p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86" name="Google Shape;286;p39"/>
          <p:cNvSpPr txBox="1"/>
          <p:nvPr/>
        </p:nvSpPr>
        <p:spPr>
          <a:xfrm>
            <a:off x="871625" y="1398425"/>
            <a:ext cx="7260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respuesta es NO. En Python no se pueden utilizar punteros como en otros lenguajes. </a:t>
            </a:r>
            <a:endParaRPr sz="1350">
              <a:latin typeface="DM Sans"/>
              <a:ea typeface="DM Sans"/>
              <a:cs typeface="DM Sans"/>
              <a:sym typeface="DM Sans"/>
            </a:endParaRPr>
          </a:p>
        </p:txBody>
      </p:sp>
      <p:sp>
        <p:nvSpPr>
          <p:cNvPr id="287" name="Google Shape;287;p39"/>
          <p:cNvSpPr txBox="1"/>
          <p:nvPr/>
        </p:nvSpPr>
        <p:spPr>
          <a:xfrm>
            <a:off x="1033150" y="2164100"/>
            <a:ext cx="3545400" cy="11691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a:t>
            </a:r>
            <a:r>
              <a:rPr lang="es" sz="1350">
                <a:solidFill>
                  <a:srgbClr val="0D904F"/>
                </a:solidFill>
                <a:highlight>
                  <a:srgbClr val="EAFF6A"/>
                </a:highlight>
                <a:latin typeface="DM Sans"/>
                <a:ea typeface="DM Sans"/>
                <a:cs typeface="DM Sans"/>
                <a:sym typeface="DM Sans"/>
              </a:rPr>
              <a:t>def </a:t>
            </a:r>
            <a:r>
              <a:rPr lang="es" sz="1350">
                <a:solidFill>
                  <a:srgbClr val="303F9F"/>
                </a:solidFill>
                <a:highlight>
                  <a:srgbClr val="EAFF6A"/>
                </a:highlight>
                <a:latin typeface="DM Sans"/>
                <a:ea typeface="DM Sans"/>
                <a:cs typeface="DM Sans"/>
                <a:sym typeface="DM Sans"/>
              </a:rPr>
              <a:t>doblar_valor</a:t>
            </a:r>
            <a:r>
              <a:rPr lang="es" sz="1350">
                <a:solidFill>
                  <a:schemeClr val="dk1"/>
                </a:solidFill>
                <a:highlight>
                  <a:srgbClr val="EAFF6A"/>
                </a:highlight>
                <a:latin typeface="DM Sans"/>
                <a:ea typeface="DM Sans"/>
                <a:cs typeface="DM Sans"/>
                <a:sym typeface="DM Sans"/>
              </a:rPr>
              <a:t>(</a:t>
            </a:r>
            <a:r>
              <a:rPr b="1" lang="es" sz="1350">
                <a:solidFill>
                  <a:schemeClr val="dk1"/>
                </a:solidFill>
                <a:highlight>
                  <a:srgbClr val="EAFF6A"/>
                </a:highlight>
                <a:latin typeface="DM Sans"/>
                <a:ea typeface="DM Sans"/>
                <a:cs typeface="DM Sans"/>
                <a:sym typeface="DM Sans"/>
              </a:rPr>
              <a:t>numero</a:t>
            </a:r>
            <a:r>
              <a:rPr lang="es" sz="1350">
                <a:solidFill>
                  <a:schemeClr val="dk1"/>
                </a:solidFill>
                <a:highlight>
                  <a:srgbClr val="EAFF6A"/>
                </a:highlight>
                <a:latin typeface="DM Sans"/>
                <a:ea typeface="DM Sans"/>
                <a:cs typeface="DM Sans"/>
                <a:sym typeface="DM Sans"/>
              </a:rPr>
              <a:t>):</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		</a:t>
            </a:r>
            <a:r>
              <a:rPr lang="es" sz="1350">
                <a:solidFill>
                  <a:srgbClr val="0D904F"/>
                </a:solidFill>
                <a:highlight>
                  <a:srgbClr val="EAFF6A"/>
                </a:highlight>
                <a:latin typeface="DM Sans"/>
                <a:ea typeface="DM Sans"/>
                <a:cs typeface="DM Sans"/>
                <a:sym typeface="DM Sans"/>
              </a:rPr>
              <a:t>return </a:t>
            </a:r>
            <a:r>
              <a:rPr lang="es" sz="1350">
                <a:solidFill>
                  <a:schemeClr val="dk1"/>
                </a:solidFill>
                <a:highlight>
                  <a:srgbClr val="EAFF6A"/>
                </a:highlight>
                <a:latin typeface="DM Sans"/>
                <a:ea typeface="DM Sans"/>
                <a:cs typeface="DM Sans"/>
                <a:sym typeface="DM Sans"/>
              </a:rPr>
              <a:t>numero *= 2</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numero = 10</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numero = </a:t>
            </a:r>
            <a:r>
              <a:rPr lang="es" sz="1350">
                <a:solidFill>
                  <a:srgbClr val="303F9F"/>
                </a:solidFill>
                <a:highlight>
                  <a:srgbClr val="EAFF6A"/>
                </a:highlight>
                <a:latin typeface="DM Sans"/>
                <a:ea typeface="DM Sans"/>
                <a:cs typeface="DM Sans"/>
                <a:sym typeface="DM Sans"/>
              </a:rPr>
              <a:t>doblar_valor</a:t>
            </a:r>
            <a:r>
              <a:rPr lang="es" sz="1350">
                <a:solidFill>
                  <a:schemeClr val="dk1"/>
                </a:solidFill>
                <a:highlight>
                  <a:srgbClr val="EAFF6A"/>
                </a:highlight>
                <a:latin typeface="DM Sans"/>
                <a:ea typeface="DM Sans"/>
                <a:cs typeface="DM Sans"/>
                <a:sym typeface="DM Sans"/>
              </a:rPr>
              <a:t>(numero)</a:t>
            </a:r>
            <a:endParaRPr sz="1350">
              <a:highlight>
                <a:srgbClr val="EAFF6A"/>
              </a:highlight>
              <a:latin typeface="DM Sans"/>
              <a:ea typeface="DM Sans"/>
              <a:cs typeface="DM Sans"/>
              <a:sym typeface="DM Sans"/>
            </a:endParaRPr>
          </a:p>
        </p:txBody>
      </p:sp>
      <p:sp>
        <p:nvSpPr>
          <p:cNvPr id="288" name="Google Shape;288;p39"/>
          <p:cNvSpPr txBox="1"/>
          <p:nvPr/>
        </p:nvSpPr>
        <p:spPr>
          <a:xfrm>
            <a:off x="4699725" y="2055175"/>
            <a:ext cx="33750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Aunque  podemos utilizar trucos, como devolver el valor modificado dentro de la función y volverlo a asignar a la misma variable en caso de desear que sea </a:t>
            </a:r>
            <a:r>
              <a:rPr i="0" lang="es" sz="1350" u="none" cap="none" strike="noStrike">
                <a:solidFill>
                  <a:srgbClr val="000000"/>
                </a:solidFill>
                <a:highlight>
                  <a:schemeClr val="accent4"/>
                </a:highlight>
                <a:latin typeface="DM Sans"/>
                <a:ea typeface="DM Sans"/>
                <a:cs typeface="DM Sans"/>
                <a:sym typeface="DM Sans"/>
              </a:rPr>
              <a:t>“</a:t>
            </a:r>
            <a:r>
              <a:rPr b="1" i="0" lang="es" sz="1350" u="none" cap="none" strike="noStrike">
                <a:solidFill>
                  <a:srgbClr val="000000"/>
                </a:solidFill>
                <a:highlight>
                  <a:schemeClr val="accent4"/>
                </a:highlight>
                <a:latin typeface="DM Sans"/>
                <a:ea typeface="DM Sans"/>
                <a:cs typeface="DM Sans"/>
                <a:sym typeface="DM Sans"/>
              </a:rPr>
              <a:t>referencia</a:t>
            </a:r>
            <a:r>
              <a:rPr i="0" lang="es" sz="1350" u="none" cap="none" strike="noStrike">
                <a:solidFill>
                  <a:srgbClr val="000000"/>
                </a:solidFill>
                <a:highlight>
                  <a:schemeClr val="accent4"/>
                </a:highlight>
                <a:latin typeface="DM Sans"/>
                <a:ea typeface="DM Sans"/>
                <a:cs typeface="DM Sans"/>
                <a:sym typeface="DM Sans"/>
              </a:rPr>
              <a:t>”.</a:t>
            </a:r>
            <a:endParaRPr i="0" sz="1350" u="none" cap="none" strike="noStrike">
              <a:solidFill>
                <a:srgbClr val="000000"/>
              </a:solidFill>
              <a:highlight>
                <a:schemeClr val="accent4"/>
              </a:highlight>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94" name="Google Shape;294;p4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Argumentos indeterminados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Uso de *Args y **Kwargs</a:t>
            </a:r>
            <a:endParaRPr b="1" sz="4000">
              <a:solidFill>
                <a:schemeClr val="dk1"/>
              </a:solidFill>
              <a:latin typeface="DM Sans"/>
              <a:ea typeface="DM Sans"/>
              <a:cs typeface="DM Sans"/>
              <a:sym typeface="DM Sans"/>
            </a:endParaRPr>
          </a:p>
        </p:txBody>
      </p:sp>
      <p:sp>
        <p:nvSpPr>
          <p:cNvPr id="305" name="Google Shape;305;p42"/>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¿Para qué se usan? </a:t>
            </a:r>
            <a:endParaRPr sz="1350">
              <a:highlight>
                <a:schemeClr val="accent4"/>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 primero de todo es que en realidad no tienes por qué usar los nombres args o kwargs, ya que se trata de una mera convención entre programadores. </a:t>
            </a:r>
            <a:endParaRPr sz="1350">
              <a:latin typeface="DM Sans"/>
              <a:ea typeface="DM Sans"/>
              <a:cs typeface="DM Sans"/>
              <a:sym typeface="DM Sans"/>
            </a:endParaRPr>
          </a:p>
        </p:txBody>
      </p:sp>
      <p:sp>
        <p:nvSpPr>
          <p:cNvPr id="306" name="Google Shape;306;p42"/>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Sin embargo, lo que sí debes usar es el asterisco simple * o doble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Es decir, podrías escribir *variable y **variables. </a:t>
            </a:r>
            <a:endParaRPr sz="1350">
              <a:latin typeface="DM Sans"/>
              <a:ea typeface="DM Sans"/>
              <a:cs typeface="DM Sans"/>
              <a:sym typeface="DM Sans"/>
            </a:endParaRPr>
          </a:p>
        </p:txBody>
      </p:sp>
      <p:sp>
        <p:nvSpPr>
          <p:cNvPr id="307" name="Google Shape;307;p42"/>
          <p:cNvSpPr txBox="1"/>
          <p:nvPr/>
        </p:nvSpPr>
        <p:spPr>
          <a:xfrm>
            <a:off x="181150" y="4642775"/>
            <a:ext cx="30000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600"/>
              <a:buFont typeface="Arial"/>
              <a:buNone/>
            </a:pPr>
            <a:r>
              <a:rPr b="1" i="0" lang="es" sz="1100" u="none" cap="none" strike="noStrike">
                <a:solidFill>
                  <a:srgbClr val="404040"/>
                </a:solidFill>
                <a:highlight>
                  <a:srgbClr val="FCFCFC"/>
                </a:highlight>
                <a:latin typeface="DM Sans"/>
                <a:ea typeface="DM Sans"/>
                <a:cs typeface="DM Sans"/>
                <a:sym typeface="DM Sans"/>
              </a:rPr>
              <a:t>Fuente:</a:t>
            </a:r>
            <a:r>
              <a:rPr i="0" lang="es" sz="1100" u="none" cap="none" strike="noStrike">
                <a:solidFill>
                  <a:srgbClr val="404040"/>
                </a:solidFill>
                <a:highlight>
                  <a:srgbClr val="FCFCFC"/>
                </a:highlight>
                <a:latin typeface="DM Sans"/>
                <a:ea typeface="DM Sans"/>
                <a:cs typeface="DM Sans"/>
                <a:sym typeface="DM Sans"/>
              </a:rPr>
              <a:t> </a:t>
            </a:r>
            <a:r>
              <a:rPr i="0" lang="es" sz="1100" u="sng" cap="none" strike="noStrike">
                <a:solidFill>
                  <a:srgbClr val="0563C1"/>
                </a:solidFill>
                <a:highlight>
                  <a:srgbClr val="FCFCFC"/>
                </a:highlight>
                <a:latin typeface="DM Sans"/>
                <a:ea typeface="DM Sans"/>
                <a:cs typeface="DM Sans"/>
                <a:sym typeface="DM Sans"/>
                <a:hlinkClick r:id="rId3">
                  <a:extLst>
                    <a:ext uri="{A12FA001-AC4F-418D-AE19-62706E023703}">
                      <ahyp:hlinkClr val="tx"/>
                    </a:ext>
                  </a:extLst>
                </a:hlinkClick>
              </a:rPr>
              <a:t>PythonIntermedio</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6"/>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55" name="Google Shape;55;p16"/>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56" name="Google Shape;56;p16"/>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57" name="Google Shape;57;p16"/>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58" name="Google Shape;58;p16"/>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9" name="Google Shape;59;p16"/>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9</a:t>
            </a:r>
            <a:endParaRPr b="1" i="0" sz="1600" u="none" cap="none" strike="noStrike">
              <a:solidFill>
                <a:srgbClr val="999999"/>
              </a:solidFill>
              <a:latin typeface="DM Sans"/>
              <a:ea typeface="DM Sans"/>
              <a:cs typeface="DM Sans"/>
              <a:sym typeface="DM Sans"/>
            </a:endParaRPr>
          </a:p>
        </p:txBody>
      </p:sp>
      <p:cxnSp>
        <p:nvCxnSpPr>
          <p:cNvPr id="60" name="Google Shape;60;p16"/>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1" name="Google Shape;61;p16"/>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Funciones</a:t>
            </a:r>
            <a:endParaRPr b="1" i="0" sz="1500" u="none" cap="none" strike="noStrike">
              <a:solidFill>
                <a:srgbClr val="999999"/>
              </a:solidFill>
              <a:latin typeface="DM Sans"/>
              <a:ea typeface="DM Sans"/>
              <a:cs typeface="DM Sans"/>
              <a:sym typeface="DM Sans"/>
            </a:endParaRPr>
          </a:p>
        </p:txBody>
      </p:sp>
      <p:sp>
        <p:nvSpPr>
          <p:cNvPr id="62" name="Google Shape;62;p16"/>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10</a:t>
            </a:r>
            <a:endParaRPr b="1" i="0" sz="1600" u="none" cap="none" strike="noStrike">
              <a:solidFill>
                <a:schemeClr val="lt1"/>
              </a:solidFill>
              <a:latin typeface="DM Sans"/>
              <a:ea typeface="DM Sans"/>
              <a:cs typeface="DM Sans"/>
              <a:sym typeface="DM Sans"/>
            </a:endParaRPr>
          </a:p>
        </p:txBody>
      </p:sp>
      <p:cxnSp>
        <p:nvCxnSpPr>
          <p:cNvPr id="63" name="Google Shape;63;p16"/>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4" name="Google Shape;64;p16"/>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Funciones II</a:t>
            </a:r>
            <a:endParaRPr b="1" i="0" sz="1500" u="none" cap="none" strike="noStrike">
              <a:solidFill>
                <a:srgbClr val="EAFF6A"/>
              </a:solidFill>
              <a:latin typeface="DM Sans"/>
              <a:ea typeface="DM Sans"/>
              <a:cs typeface="DM Sans"/>
              <a:sym typeface="DM Sans"/>
            </a:endParaRPr>
          </a:p>
        </p:txBody>
      </p:sp>
      <p:sp>
        <p:nvSpPr>
          <p:cNvPr id="65" name="Google Shape;65;p16"/>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11</a:t>
            </a:r>
            <a:endParaRPr b="1" i="0" sz="1600" u="none" cap="none" strike="noStrike">
              <a:solidFill>
                <a:srgbClr val="999999"/>
              </a:solidFill>
              <a:latin typeface="DM Sans"/>
              <a:ea typeface="DM Sans"/>
              <a:cs typeface="DM Sans"/>
              <a:sym typeface="DM Sans"/>
            </a:endParaRPr>
          </a:p>
        </p:txBody>
      </p:sp>
      <p:cxnSp>
        <p:nvCxnSpPr>
          <p:cNvPr id="66" name="Google Shape;66;p16"/>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67" name="Google Shape;67;p16"/>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Excepciones</a:t>
            </a:r>
            <a:endParaRPr b="1" i="0" sz="1500" u="none" cap="none" strike="noStrike">
              <a:solidFill>
                <a:srgbClr val="999999"/>
              </a:solidFill>
              <a:latin typeface="DM Sans"/>
              <a:ea typeface="DM Sans"/>
              <a:cs typeface="DM Sans"/>
              <a:sym typeface="DM Sans"/>
            </a:endParaRPr>
          </a:p>
        </p:txBody>
      </p:sp>
      <p:cxnSp>
        <p:nvCxnSpPr>
          <p:cNvPr id="68" name="Google Shape;68;p16"/>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69" name="Google Shape;69;p16"/>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70" name="Google Shape;70;p16"/>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71" name="Google Shape;71;p16"/>
          <p:cNvSpPr txBox="1"/>
          <p:nvPr/>
        </p:nvSpPr>
        <p:spPr>
          <a:xfrm>
            <a:off x="1461425" y="2787713"/>
            <a:ext cx="16461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Funciones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Retornando valores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Enviando valores</a:t>
            </a:r>
            <a:endParaRPr b="0" i="0" sz="1200" u="none" cap="none" strike="noStrike">
              <a:solidFill>
                <a:schemeClr val="lt1"/>
              </a:solidFill>
              <a:latin typeface="DM Sans"/>
              <a:ea typeface="DM Sans"/>
              <a:cs typeface="DM Sans"/>
              <a:sym typeface="DM Sans"/>
            </a:endParaRPr>
          </a:p>
        </p:txBody>
      </p:sp>
      <p:sp>
        <p:nvSpPr>
          <p:cNvPr id="72" name="Google Shape;72;p16"/>
          <p:cNvSpPr txBox="1"/>
          <p:nvPr/>
        </p:nvSpPr>
        <p:spPr>
          <a:xfrm>
            <a:off x="5955750" y="2972363"/>
            <a:ext cx="1646100" cy="554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Errores y Excepciones</a:t>
            </a:r>
            <a:endParaRPr b="0" i="0" sz="1200" u="none" cap="none" strike="noStrike">
              <a:solidFill>
                <a:schemeClr val="lt1"/>
              </a:solidFill>
              <a:latin typeface="DM Sans"/>
              <a:ea typeface="DM Sans"/>
              <a:cs typeface="DM Sans"/>
              <a:sym typeface="DM Sans"/>
            </a:endParaRPr>
          </a:p>
        </p:txBody>
      </p:sp>
      <p:sp>
        <p:nvSpPr>
          <p:cNvPr id="73" name="Google Shape;73;p16"/>
          <p:cNvSpPr txBox="1"/>
          <p:nvPr/>
        </p:nvSpPr>
        <p:spPr>
          <a:xfrm>
            <a:off x="3675513" y="2972363"/>
            <a:ext cx="1646100" cy="554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Argumentos y parámetros</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Uso de *Args</a:t>
            </a:r>
            <a:endParaRPr b="1" sz="4000">
              <a:solidFill>
                <a:schemeClr val="dk1"/>
              </a:solidFill>
              <a:latin typeface="DM Sans"/>
              <a:ea typeface="DM Sans"/>
              <a:cs typeface="DM Sans"/>
              <a:sym typeface="DM Sans"/>
            </a:endParaRPr>
          </a:p>
        </p:txBody>
      </p:sp>
      <p:sp>
        <p:nvSpPr>
          <p:cNvPr id="313" name="Google Shape;313;p43"/>
          <p:cNvSpPr txBox="1"/>
          <p:nvPr/>
        </p:nvSpPr>
        <p:spPr>
          <a:xfrm>
            <a:off x="473350" y="2167650"/>
            <a:ext cx="79230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Gracias a los *args en Python, podemos definir funciones cuyo número de argumentos es variable. Es decir, podemos definir funciones genéricas que no aceptan un número determinado de parámetros, sino que se “adaptan” al número de argumentos con los que son llamados.</a:t>
            </a:r>
            <a:endParaRPr sz="1350">
              <a:latin typeface="DM Sans"/>
              <a:ea typeface="DM Sans"/>
              <a:cs typeface="DM Sans"/>
              <a:sym typeface="DM Sans"/>
            </a:endParaRPr>
          </a:p>
        </p:txBody>
      </p:sp>
      <p:sp>
        <p:nvSpPr>
          <p:cNvPr id="314" name="Google Shape;314;p43"/>
          <p:cNvSpPr txBox="1"/>
          <p:nvPr/>
        </p:nvSpPr>
        <p:spPr>
          <a:xfrm>
            <a:off x="76200" y="4661100"/>
            <a:ext cx="30000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600"/>
              <a:buFont typeface="Arial"/>
              <a:buNone/>
            </a:pPr>
            <a:r>
              <a:rPr b="1" i="0" lang="es" sz="1100" u="none" cap="none" strike="noStrike">
                <a:solidFill>
                  <a:srgbClr val="404040"/>
                </a:solidFill>
                <a:highlight>
                  <a:srgbClr val="FCFCFC"/>
                </a:highlight>
                <a:latin typeface="DM Sans"/>
                <a:ea typeface="DM Sans"/>
                <a:cs typeface="DM Sans"/>
                <a:sym typeface="DM Sans"/>
              </a:rPr>
              <a:t>Fuente:</a:t>
            </a:r>
            <a:r>
              <a:rPr i="0" lang="es" sz="1100" u="none" cap="none" strike="noStrike">
                <a:solidFill>
                  <a:srgbClr val="404040"/>
                </a:solidFill>
                <a:highlight>
                  <a:srgbClr val="FCFCFC"/>
                </a:highlight>
                <a:latin typeface="DM Sans"/>
                <a:ea typeface="DM Sans"/>
                <a:cs typeface="DM Sans"/>
                <a:sym typeface="DM Sans"/>
              </a:rPr>
              <a:t> </a:t>
            </a:r>
            <a:r>
              <a:rPr i="0" lang="es" sz="1100" u="sng" cap="none" strike="noStrike">
                <a:solidFill>
                  <a:srgbClr val="0563C1"/>
                </a:solidFill>
                <a:highlight>
                  <a:srgbClr val="FCFCFC"/>
                </a:highlight>
                <a:latin typeface="DM Sans"/>
                <a:ea typeface="DM Sans"/>
                <a:cs typeface="DM Sans"/>
                <a:sym typeface="DM Sans"/>
                <a:hlinkClick r:id="rId3">
                  <a:extLst>
                    <a:ext uri="{A12FA001-AC4F-418D-AE19-62706E023703}">
                      <ahyp:hlinkClr val="tx"/>
                    </a:ext>
                  </a:extLst>
                </a:hlinkClick>
              </a:rPr>
              <a:t>ElLibroDePython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4"/>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Ejemplo de uso de *Args</a:t>
            </a:r>
            <a:endParaRPr b="1" sz="3500">
              <a:solidFill>
                <a:schemeClr val="lt1"/>
              </a:solidFill>
              <a:latin typeface="DM Sans"/>
              <a:ea typeface="DM Sans"/>
              <a:cs typeface="DM Sans"/>
              <a:sym typeface="DM Sans"/>
            </a:endParaRPr>
          </a:p>
        </p:txBody>
      </p:sp>
      <p:grpSp>
        <p:nvGrpSpPr>
          <p:cNvPr id="321" name="Google Shape;321;p44"/>
          <p:cNvGrpSpPr/>
          <p:nvPr/>
        </p:nvGrpSpPr>
        <p:grpSpPr>
          <a:xfrm>
            <a:off x="8327076" y="98873"/>
            <a:ext cx="738900" cy="738900"/>
            <a:chOff x="473351" y="619523"/>
            <a:chExt cx="738900" cy="738900"/>
          </a:xfrm>
        </p:grpSpPr>
        <p:sp>
          <p:nvSpPr>
            <p:cNvPr id="322" name="Google Shape;322;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3" name="Google Shape;323;p4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24" name="Google Shape;324;p44"/>
          <p:cNvSpPr txBox="1"/>
          <p:nvPr/>
        </p:nvSpPr>
        <p:spPr>
          <a:xfrm>
            <a:off x="4952075" y="2063850"/>
            <a:ext cx="33750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Veamos aquí como *args puede ser iterado, ya que en realidad es una tupla.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Por lo tanto iterando la tupla podemos acceder a todos los argumentos de entrada, y en nuestro caso sumarlos y devolverlos.</a:t>
            </a:r>
            <a:endParaRPr sz="1350">
              <a:latin typeface="DM Sans"/>
              <a:ea typeface="DM Sans"/>
              <a:cs typeface="DM Sans"/>
              <a:sym typeface="DM Sans"/>
            </a:endParaRPr>
          </a:p>
        </p:txBody>
      </p:sp>
      <p:sp>
        <p:nvSpPr>
          <p:cNvPr id="325" name="Google Shape;325;p44"/>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pic>
        <p:nvPicPr>
          <p:cNvPr id="326" name="Google Shape;326;p44"/>
          <p:cNvPicPr preferRelativeResize="0"/>
          <p:nvPr/>
        </p:nvPicPr>
        <p:blipFill rotWithShape="1">
          <a:blip r:embed="rId5">
            <a:alphaModFix/>
          </a:blip>
          <a:srcRect b="0" l="0" r="0" t="0"/>
          <a:stretch/>
        </p:blipFill>
        <p:spPr>
          <a:xfrm>
            <a:off x="1706699" y="1459925"/>
            <a:ext cx="2326700" cy="2639450"/>
          </a:xfrm>
          <a:prstGeom prst="rect">
            <a:avLst/>
          </a:prstGeom>
          <a:noFill/>
          <a:ln cap="flat" cmpd="sng" w="19050">
            <a:solidFill>
              <a:srgbClr val="44546A"/>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5"/>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Ejemplo de uso de *Args</a:t>
            </a:r>
            <a:endParaRPr b="1" sz="3500">
              <a:solidFill>
                <a:schemeClr val="lt1"/>
              </a:solidFill>
              <a:latin typeface="DM Sans"/>
              <a:ea typeface="DM Sans"/>
              <a:cs typeface="DM Sans"/>
              <a:sym typeface="DM Sans"/>
            </a:endParaRPr>
          </a:p>
        </p:txBody>
      </p:sp>
      <p:grpSp>
        <p:nvGrpSpPr>
          <p:cNvPr id="333" name="Google Shape;333;p45"/>
          <p:cNvGrpSpPr/>
          <p:nvPr/>
        </p:nvGrpSpPr>
        <p:grpSpPr>
          <a:xfrm>
            <a:off x="8327076" y="98873"/>
            <a:ext cx="738900" cy="738900"/>
            <a:chOff x="473351" y="619523"/>
            <a:chExt cx="738900" cy="738900"/>
          </a:xfrm>
        </p:grpSpPr>
        <p:sp>
          <p:nvSpPr>
            <p:cNvPr id="334" name="Google Shape;334;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5" name="Google Shape;335;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36" name="Google Shape;336;p45"/>
          <p:cNvSpPr txBox="1"/>
          <p:nvPr/>
        </p:nvSpPr>
        <p:spPr>
          <a:xfrm>
            <a:off x="4952075" y="2063850"/>
            <a:ext cx="33750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Una forma más sencilla de escribir el código anterior. 👏</a:t>
            </a:r>
            <a:endParaRPr sz="1350">
              <a:latin typeface="DM Sans"/>
              <a:ea typeface="DM Sans"/>
              <a:cs typeface="DM Sans"/>
              <a:sym typeface="DM Sans"/>
            </a:endParaRPr>
          </a:p>
        </p:txBody>
      </p:sp>
      <p:sp>
        <p:nvSpPr>
          <p:cNvPr id="337" name="Google Shape;337;p45"/>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pic>
        <p:nvPicPr>
          <p:cNvPr id="338" name="Google Shape;338;p45"/>
          <p:cNvPicPr preferRelativeResize="0"/>
          <p:nvPr/>
        </p:nvPicPr>
        <p:blipFill rotWithShape="1">
          <a:blip r:embed="rId5">
            <a:alphaModFix/>
          </a:blip>
          <a:srcRect b="0" l="0" r="0" t="0"/>
          <a:stretch/>
        </p:blipFill>
        <p:spPr>
          <a:xfrm>
            <a:off x="1413225" y="1737084"/>
            <a:ext cx="3249503" cy="1824000"/>
          </a:xfrm>
          <a:prstGeom prst="rect">
            <a:avLst/>
          </a:prstGeom>
          <a:noFill/>
          <a:ln cap="flat" cmpd="sng" w="19050">
            <a:solidFill>
              <a:srgbClr val="44546A"/>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Uso de **Kwargs </a:t>
            </a:r>
            <a:endParaRPr b="1" sz="4000">
              <a:solidFill>
                <a:schemeClr val="dk1"/>
              </a:solidFill>
              <a:latin typeface="DM Sans"/>
              <a:ea typeface="DM Sans"/>
              <a:cs typeface="DM Sans"/>
              <a:sym typeface="DM Sans"/>
            </a:endParaRPr>
          </a:p>
        </p:txBody>
      </p:sp>
      <p:sp>
        <p:nvSpPr>
          <p:cNvPr id="344" name="Google Shape;344;p46"/>
          <p:cNvSpPr txBox="1"/>
          <p:nvPr/>
        </p:nvSpPr>
        <p:spPr>
          <a:xfrm>
            <a:off x="555550" y="2095075"/>
            <a:ext cx="7598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igual que en *args, en </a:t>
            </a:r>
            <a:r>
              <a:rPr lang="es" sz="1350">
                <a:highlight>
                  <a:schemeClr val="accent4"/>
                </a:highlight>
                <a:latin typeface="DM Sans"/>
                <a:ea typeface="DM Sans"/>
                <a:cs typeface="DM Sans"/>
                <a:sym typeface="DM Sans"/>
              </a:rPr>
              <a:t>**kwargs</a:t>
            </a:r>
            <a:r>
              <a:rPr lang="es" sz="1350">
                <a:latin typeface="DM Sans"/>
                <a:ea typeface="DM Sans"/>
                <a:cs typeface="DM Sans"/>
                <a:sym typeface="DM Sans"/>
              </a:rPr>
              <a:t> el nombre es una mera convención entre los usuarios de Python. Puedes usar cualquier otro nombre siempre y cuando respetes el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 diferencia de *args, los **kwargs nos </a:t>
            </a:r>
            <a:r>
              <a:rPr lang="es" sz="1350">
                <a:highlight>
                  <a:schemeClr val="accent4"/>
                </a:highlight>
                <a:latin typeface="DM Sans"/>
                <a:ea typeface="DM Sans"/>
                <a:cs typeface="DM Sans"/>
                <a:sym typeface="DM Sans"/>
              </a:rPr>
              <a:t>permiten dar un nombre a cada argumento de entrada</a:t>
            </a:r>
            <a:r>
              <a:rPr lang="es" sz="1350">
                <a:latin typeface="DM Sans"/>
                <a:ea typeface="DM Sans"/>
                <a:cs typeface="DM Sans"/>
                <a:sym typeface="DM Sans"/>
              </a:rPr>
              <a:t>, pudiendo acceder a ellos dentro de la función a través de un diccionario.</a:t>
            </a:r>
            <a:endParaRPr sz="1350">
              <a:latin typeface="DM Sans"/>
              <a:ea typeface="DM Sans"/>
              <a:cs typeface="DM Sans"/>
              <a:sym typeface="DM Sans"/>
            </a:endParaRPr>
          </a:p>
        </p:txBody>
      </p:sp>
      <p:sp>
        <p:nvSpPr>
          <p:cNvPr id="345" name="Google Shape;345;p46"/>
          <p:cNvSpPr txBox="1"/>
          <p:nvPr/>
        </p:nvSpPr>
        <p:spPr>
          <a:xfrm>
            <a:off x="76200" y="4661100"/>
            <a:ext cx="30000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600"/>
              <a:buFont typeface="Arial"/>
              <a:buNone/>
            </a:pPr>
            <a:r>
              <a:rPr b="1" i="0" lang="es" sz="1100" u="none" cap="none" strike="noStrike">
                <a:solidFill>
                  <a:srgbClr val="404040"/>
                </a:solidFill>
                <a:highlight>
                  <a:srgbClr val="FCFCFC"/>
                </a:highlight>
                <a:latin typeface="DM Sans"/>
                <a:ea typeface="DM Sans"/>
                <a:cs typeface="DM Sans"/>
                <a:sym typeface="DM Sans"/>
              </a:rPr>
              <a:t>Fuente:</a:t>
            </a:r>
            <a:r>
              <a:rPr i="0" lang="es" sz="1100" u="none" cap="none" strike="noStrike">
                <a:solidFill>
                  <a:srgbClr val="404040"/>
                </a:solidFill>
                <a:highlight>
                  <a:srgbClr val="FCFCFC"/>
                </a:highlight>
                <a:latin typeface="DM Sans"/>
                <a:ea typeface="DM Sans"/>
                <a:cs typeface="DM Sans"/>
                <a:sym typeface="DM Sans"/>
              </a:rPr>
              <a:t> </a:t>
            </a:r>
            <a:r>
              <a:rPr i="0" lang="es" sz="1100" u="sng" cap="none" strike="noStrike">
                <a:solidFill>
                  <a:srgbClr val="0563C1"/>
                </a:solidFill>
                <a:highlight>
                  <a:srgbClr val="FCFCFC"/>
                </a:highlight>
                <a:latin typeface="DM Sans"/>
                <a:ea typeface="DM Sans"/>
                <a:cs typeface="DM Sans"/>
                <a:sym typeface="DM Sans"/>
                <a:hlinkClick r:id="rId3">
                  <a:extLst>
                    <a:ext uri="{A12FA001-AC4F-418D-AE19-62706E023703}">
                      <ahyp:hlinkClr val="tx"/>
                    </a:ext>
                  </a:extLst>
                </a:hlinkClick>
              </a:rPr>
              <a:t>ElLibroDePython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7"/>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Ejemplo uso de *Kwargs</a:t>
            </a:r>
            <a:endParaRPr b="1" sz="3500">
              <a:solidFill>
                <a:schemeClr val="lt1"/>
              </a:solidFill>
              <a:latin typeface="DM Sans"/>
              <a:ea typeface="DM Sans"/>
              <a:cs typeface="DM Sans"/>
              <a:sym typeface="DM Sans"/>
            </a:endParaRPr>
          </a:p>
        </p:txBody>
      </p:sp>
      <p:grpSp>
        <p:nvGrpSpPr>
          <p:cNvPr id="352" name="Google Shape;352;p47"/>
          <p:cNvGrpSpPr/>
          <p:nvPr/>
        </p:nvGrpSpPr>
        <p:grpSpPr>
          <a:xfrm>
            <a:off x="8327076" y="98873"/>
            <a:ext cx="738900" cy="738900"/>
            <a:chOff x="473351" y="619523"/>
            <a:chExt cx="738900" cy="738900"/>
          </a:xfrm>
        </p:grpSpPr>
        <p:sp>
          <p:nvSpPr>
            <p:cNvPr id="353" name="Google Shape;353;p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4" name="Google Shape;354;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55" name="Google Shape;355;p47"/>
          <p:cNvSpPr txBox="1"/>
          <p:nvPr/>
        </p:nvSpPr>
        <p:spPr>
          <a:xfrm>
            <a:off x="4952075" y="2063850"/>
            <a:ext cx="3375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 sz="1350">
                <a:latin typeface="DM Sans"/>
                <a:ea typeface="DM Sans"/>
                <a:cs typeface="DM Sans"/>
                <a:sym typeface="DM Sans"/>
              </a:rPr>
              <a:t>Podemos ver que es posible iterar los argumentos de entrada con items(), y podemos acceder a la clave key (o nombre) y el valor o value de cada argumento.</a:t>
            </a:r>
            <a:endParaRPr i="0" sz="1350" u="none" cap="none" strike="noStrike">
              <a:solidFill>
                <a:srgbClr val="000000"/>
              </a:solidFill>
              <a:highlight>
                <a:schemeClr val="accent4"/>
              </a:highlight>
              <a:latin typeface="DM Sans"/>
              <a:ea typeface="DM Sans"/>
              <a:cs typeface="DM Sans"/>
              <a:sym typeface="DM Sans"/>
            </a:endParaRPr>
          </a:p>
        </p:txBody>
      </p:sp>
      <p:sp>
        <p:nvSpPr>
          <p:cNvPr id="356" name="Google Shape;356;p47"/>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pic>
        <p:nvPicPr>
          <p:cNvPr id="357" name="Google Shape;357;p47"/>
          <p:cNvPicPr preferRelativeResize="0"/>
          <p:nvPr/>
        </p:nvPicPr>
        <p:blipFill rotWithShape="1">
          <a:blip r:embed="rId5">
            <a:alphaModFix/>
          </a:blip>
          <a:srcRect b="0" l="0" r="0" t="0"/>
          <a:stretch/>
        </p:blipFill>
        <p:spPr>
          <a:xfrm>
            <a:off x="1335209" y="1438037"/>
            <a:ext cx="3258100" cy="2862400"/>
          </a:xfrm>
          <a:prstGeom prst="rect">
            <a:avLst/>
          </a:prstGeom>
          <a:noFill/>
          <a:ln cap="flat" cmpd="sng" w="19050">
            <a:solidFill>
              <a:srgbClr val="44546A"/>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8"/>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Ejemplo uso de *Kwargs</a:t>
            </a:r>
            <a:endParaRPr b="1" sz="3500">
              <a:solidFill>
                <a:schemeClr val="lt1"/>
              </a:solidFill>
              <a:latin typeface="DM Sans"/>
              <a:ea typeface="DM Sans"/>
              <a:cs typeface="DM Sans"/>
              <a:sym typeface="DM Sans"/>
            </a:endParaRPr>
          </a:p>
        </p:txBody>
      </p:sp>
      <p:grpSp>
        <p:nvGrpSpPr>
          <p:cNvPr id="364" name="Google Shape;364;p48"/>
          <p:cNvGrpSpPr/>
          <p:nvPr/>
        </p:nvGrpSpPr>
        <p:grpSpPr>
          <a:xfrm>
            <a:off x="8327076" y="98873"/>
            <a:ext cx="738900" cy="738900"/>
            <a:chOff x="473351" y="619523"/>
            <a:chExt cx="738900" cy="738900"/>
          </a:xfrm>
        </p:grpSpPr>
        <p:sp>
          <p:nvSpPr>
            <p:cNvPr id="365" name="Google Shape;365;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67" name="Google Shape;367;p48"/>
          <p:cNvSpPr txBox="1"/>
          <p:nvPr/>
        </p:nvSpPr>
        <p:spPr>
          <a:xfrm>
            <a:off x="4952075" y="2063850"/>
            <a:ext cx="33750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uso de los **kwargs es muy útil si además de querer acceder al valor de las variables dentro de la función, quieres darles un nombre que de una información extra.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latin typeface="DM Sans"/>
                <a:ea typeface="DM Sans"/>
                <a:cs typeface="DM Sans"/>
                <a:sym typeface="DM Sans"/>
              </a:rPr>
              <a:t>Pensar como un diccionario.</a:t>
            </a:r>
            <a:endParaRPr b="1" sz="1350">
              <a:latin typeface="DM Sans"/>
              <a:ea typeface="DM Sans"/>
              <a:cs typeface="DM Sans"/>
              <a:sym typeface="DM Sans"/>
            </a:endParaRPr>
          </a:p>
        </p:txBody>
      </p:sp>
      <p:sp>
        <p:nvSpPr>
          <p:cNvPr id="368" name="Google Shape;368;p48"/>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pic>
        <p:nvPicPr>
          <p:cNvPr id="369" name="Google Shape;369;p48"/>
          <p:cNvPicPr preferRelativeResize="0"/>
          <p:nvPr/>
        </p:nvPicPr>
        <p:blipFill rotWithShape="1">
          <a:blip r:embed="rId5">
            <a:alphaModFix/>
          </a:blip>
          <a:srcRect b="0" l="0" r="0" t="0"/>
          <a:stretch/>
        </p:blipFill>
        <p:spPr>
          <a:xfrm>
            <a:off x="1250600" y="1393525"/>
            <a:ext cx="3359400" cy="2951400"/>
          </a:xfrm>
          <a:prstGeom prst="rect">
            <a:avLst/>
          </a:prstGeom>
          <a:noFill/>
          <a:ln cap="flat" cmpd="sng" w="19050">
            <a:solidFill>
              <a:srgbClr val="44546A"/>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49"/>
          <p:cNvGrpSpPr/>
          <p:nvPr/>
        </p:nvGrpSpPr>
        <p:grpSpPr>
          <a:xfrm>
            <a:off x="4202556" y="994173"/>
            <a:ext cx="738900" cy="738900"/>
            <a:chOff x="974706" y="2467173"/>
            <a:chExt cx="738900" cy="738900"/>
          </a:xfrm>
        </p:grpSpPr>
        <p:sp>
          <p:nvSpPr>
            <p:cNvPr id="375" name="Google Shape;375;p4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p4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77" name="Google Shape;377;p49"/>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Conversiones tipos de datos</a:t>
            </a:r>
            <a:endParaRPr b="1" i="0" sz="4000" u="none" cap="none" strike="noStrike">
              <a:solidFill>
                <a:schemeClr val="dk1"/>
              </a:solidFill>
              <a:highlight>
                <a:srgbClr val="EAFF6A"/>
              </a:highlight>
              <a:latin typeface="DM Sans"/>
              <a:ea typeface="DM Sans"/>
              <a:cs typeface="DM Sans"/>
              <a:sym typeface="DM Sans"/>
            </a:endParaRPr>
          </a:p>
        </p:txBody>
      </p:sp>
      <p:sp>
        <p:nvSpPr>
          <p:cNvPr id="378" name="Google Shape;378;p49"/>
          <p:cNvSpPr txBox="1"/>
          <p:nvPr/>
        </p:nvSpPr>
        <p:spPr>
          <a:xfrm>
            <a:off x="987300" y="40984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379" name="Google Shape;379;p49"/>
          <p:cNvSpPr txBox="1"/>
          <p:nvPr/>
        </p:nvSpPr>
        <p:spPr>
          <a:xfrm>
            <a:off x="724525" y="3406600"/>
            <a:ext cx="7547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lang="es" sz="2000">
                <a:solidFill>
                  <a:srgbClr val="999999"/>
                </a:solidFill>
                <a:latin typeface="DM Sans"/>
                <a:ea typeface="DM Sans"/>
                <a:cs typeface="DM Sans"/>
                <a:sym typeface="DM Sans"/>
              </a:rPr>
              <a:t>Pasaremos de milímetros a metros según el parámetro de la función</a:t>
            </a:r>
            <a:endParaRPr sz="2000">
              <a:solidFill>
                <a:srgbClr val="999999"/>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grpSp>
        <p:nvGrpSpPr>
          <p:cNvPr id="384" name="Google Shape;384;p50"/>
          <p:cNvGrpSpPr/>
          <p:nvPr/>
        </p:nvGrpSpPr>
        <p:grpSpPr>
          <a:xfrm>
            <a:off x="457347" y="468298"/>
            <a:ext cx="431074" cy="431074"/>
            <a:chOff x="974706" y="2467173"/>
            <a:chExt cx="738900" cy="738900"/>
          </a:xfrm>
        </p:grpSpPr>
        <p:sp>
          <p:nvSpPr>
            <p:cNvPr id="385" name="Google Shape;385;p5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6" name="Google Shape;386;p5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87" name="Google Shape;387;p5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Conversaciones tipos de datos</a:t>
            </a:r>
            <a:endParaRPr b="1" i="0" sz="4000" u="none" cap="none" strike="noStrike">
              <a:solidFill>
                <a:schemeClr val="dk1"/>
              </a:solidFill>
              <a:latin typeface="DM Sans"/>
              <a:ea typeface="DM Sans"/>
              <a:cs typeface="DM Sans"/>
              <a:sym typeface="DM Sans"/>
            </a:endParaRPr>
          </a:p>
        </p:txBody>
      </p:sp>
      <p:pic>
        <p:nvPicPr>
          <p:cNvPr id="388" name="Google Shape;388;p5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89" name="Google Shape;389;p50"/>
          <p:cNvSpPr txBox="1"/>
          <p:nvPr/>
        </p:nvSpPr>
        <p:spPr>
          <a:xfrm>
            <a:off x="501450" y="2500225"/>
            <a:ext cx="7968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Realiza una función que, dependiendo de los parámetros que reciba, convierta a milímetros o a metros.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1- Si recibe un argumento, supone que son milímetros y convierte a metros, centímetros y milímetros.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2- Si recibe 3 argumentos, supone que son metros, centímetros y milímetros y los convierte a milímetros.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390" name="Google Shape;390;p5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Funciones recursivas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Recursividad</a:t>
            </a:r>
            <a:endParaRPr b="1" i="0" sz="4000" u="none" cap="none" strike="noStrike">
              <a:solidFill>
                <a:schemeClr val="dk1"/>
              </a:solidFill>
              <a:latin typeface="DM Sans"/>
              <a:ea typeface="DM Sans"/>
              <a:cs typeface="DM Sans"/>
              <a:sym typeface="DM Sans"/>
            </a:endParaRPr>
          </a:p>
        </p:txBody>
      </p:sp>
      <p:sp>
        <p:nvSpPr>
          <p:cNvPr id="401" name="Google Shape;401;p52"/>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recursión o recursividad es un </a:t>
            </a:r>
            <a:r>
              <a:rPr lang="es" sz="1350">
                <a:highlight>
                  <a:schemeClr val="accent4"/>
                </a:highlight>
                <a:latin typeface="DM Sans"/>
                <a:ea typeface="DM Sans"/>
                <a:cs typeface="DM Sans"/>
                <a:sym typeface="DM Sans"/>
              </a:rPr>
              <a:t>proceso de repetición</a:t>
            </a:r>
            <a:r>
              <a:rPr lang="es" sz="1350">
                <a:latin typeface="DM Sans"/>
                <a:ea typeface="DM Sans"/>
                <a:cs typeface="DM Sans"/>
                <a:sym typeface="DM Sans"/>
              </a:rPr>
              <a:t> en el que algo se repite a sí mismo. Es el efecto que sucede cuando se ponen dos espejos frente al otro.</a:t>
            </a:r>
            <a:endParaRPr b="0" i="0" sz="1350" u="none" cap="none" strike="noStrike">
              <a:solidFill>
                <a:srgbClr val="000000"/>
              </a:solidFill>
              <a:latin typeface="DM Sans"/>
              <a:ea typeface="DM Sans"/>
              <a:cs typeface="DM Sans"/>
              <a:sym typeface="DM Sans"/>
            </a:endParaRPr>
          </a:p>
        </p:txBody>
      </p:sp>
      <p:sp>
        <p:nvSpPr>
          <p:cNvPr id="402" name="Google Shape;402;p52"/>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informática</a:t>
            </a:r>
            <a:r>
              <a:rPr lang="es" sz="1350">
                <a:latin typeface="DM Sans"/>
                <a:ea typeface="DM Sans"/>
                <a:cs typeface="DM Sans"/>
                <a:sym typeface="DM Sans"/>
              </a:rPr>
              <a:t>, la recursividad es una </a:t>
            </a:r>
            <a:r>
              <a:rPr lang="es" sz="1350">
                <a:highlight>
                  <a:schemeClr val="accent4"/>
                </a:highlight>
                <a:latin typeface="DM Sans"/>
                <a:ea typeface="DM Sans"/>
                <a:cs typeface="DM Sans"/>
                <a:sym typeface="DM Sans"/>
              </a:rPr>
              <a:t>técnica</a:t>
            </a:r>
            <a:r>
              <a:rPr lang="es" sz="1350">
                <a:latin typeface="DM Sans"/>
                <a:ea typeface="DM Sans"/>
                <a:cs typeface="DM Sans"/>
                <a:sym typeface="DM Sans"/>
              </a:rPr>
              <a:t> muy utilizada, la cual se basa en </a:t>
            </a:r>
            <a:r>
              <a:rPr lang="es" sz="1350">
                <a:highlight>
                  <a:schemeClr val="accent4"/>
                </a:highlight>
                <a:latin typeface="DM Sans"/>
                <a:ea typeface="DM Sans"/>
                <a:cs typeface="DM Sans"/>
                <a:sym typeface="DM Sans"/>
              </a:rPr>
              <a:t>dividir un problema en partes más pequeñas</a:t>
            </a:r>
            <a:r>
              <a:rPr lang="es" sz="1350">
                <a:latin typeface="DM Sans"/>
                <a:ea typeface="DM Sans"/>
                <a:cs typeface="DM Sans"/>
                <a:sym typeface="DM Sans"/>
              </a:rPr>
              <a:t> para poder solucionarlo de forma más simple.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Donde más se suele utilizar es en las funciones.</a:t>
            </a:r>
            <a:endParaRPr sz="1350">
              <a:highlight>
                <a:schemeClr val="accent4"/>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9" name="Google Shape;79;p17"/>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80" name="Google Shape;80;p17"/>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Reconocer </a:t>
            </a:r>
            <a:r>
              <a:rPr lang="es" sz="1350">
                <a:solidFill>
                  <a:schemeClr val="lt1"/>
                </a:solidFill>
                <a:latin typeface="DM Sans"/>
                <a:ea typeface="DM Sans"/>
                <a:cs typeface="DM Sans"/>
                <a:sym typeface="DM Sans"/>
              </a:rPr>
              <a:t>los tipos de argumentos y parámetros.</a:t>
            </a:r>
            <a:endParaRPr b="0" i="0" sz="1350" u="none" cap="none" strike="noStrike">
              <a:solidFill>
                <a:schemeClr val="lt1"/>
              </a:solidFill>
              <a:latin typeface="DM Sans"/>
              <a:ea typeface="DM Sans"/>
              <a:cs typeface="DM Sans"/>
              <a:sym typeface="DM Sans"/>
            </a:endParaRPr>
          </a:p>
        </p:txBody>
      </p:sp>
      <p:pic>
        <p:nvPicPr>
          <p:cNvPr id="81" name="Google Shape;81;p17"/>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82" name="Google Shape;82;p17"/>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Aplicar </a:t>
            </a:r>
            <a:r>
              <a:rPr lang="es" sz="1350">
                <a:solidFill>
                  <a:schemeClr val="lt1"/>
                </a:solidFill>
                <a:latin typeface="DM Sans"/>
                <a:ea typeface="DM Sans"/>
                <a:cs typeface="DM Sans"/>
                <a:sym typeface="DM Sans"/>
              </a:rPr>
              <a:t>funciones recursivas e integradas. </a:t>
            </a:r>
            <a:endParaRPr b="0" i="0" sz="1350" u="none" cap="none" strike="noStrike">
              <a:solidFill>
                <a:schemeClr val="lt1"/>
              </a:solidFill>
              <a:latin typeface="DM Sans"/>
              <a:ea typeface="DM Sans"/>
              <a:cs typeface="DM Sans"/>
              <a:sym typeface="DM Sans"/>
            </a:endParaRPr>
          </a:p>
        </p:txBody>
      </p:sp>
      <p:cxnSp>
        <p:nvCxnSpPr>
          <p:cNvPr id="83" name="Google Shape;83;p17"/>
          <p:cNvCxnSpPr>
            <a:stCxn id="79" idx="2"/>
            <a:endCxn id="81"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Recursividad</a:t>
            </a:r>
            <a:endParaRPr b="1" i="0" sz="4000" u="none" cap="none" strike="noStrike">
              <a:solidFill>
                <a:schemeClr val="dk1"/>
              </a:solidFill>
              <a:latin typeface="DM Sans"/>
              <a:ea typeface="DM Sans"/>
              <a:cs typeface="DM Sans"/>
              <a:sym typeface="DM Sans"/>
            </a:endParaRPr>
          </a:p>
        </p:txBody>
      </p:sp>
      <p:sp>
        <p:nvSpPr>
          <p:cNvPr id="408" name="Google Shape;408;p5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una función se llama a sí misma, tenemos una función recursiva con un comportamiento muy similar al de una sentencia iterativa (if, while, etc.) pero debemos encargarnos de planificar el momento en que dejan de llamarse a sí mismas o tendremos una función recursiva infinita.</a:t>
            </a:r>
            <a:endParaRPr b="0" i="0" sz="1350" u="none" cap="none" strike="noStrike">
              <a:solidFill>
                <a:srgbClr val="000000"/>
              </a:solidFill>
              <a:latin typeface="DM Sans"/>
              <a:ea typeface="DM Sans"/>
              <a:cs typeface="DM Sans"/>
              <a:sym typeface="DM Sans"/>
            </a:endParaRPr>
          </a:p>
        </p:txBody>
      </p:sp>
      <p:sp>
        <p:nvSpPr>
          <p:cNvPr id="409" name="Google Shape;409;p53"/>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Podríamos dividir las funciones recursivas en dos: discursivas sin retorno y discursivas con retorno.</a:t>
            </a:r>
            <a:endParaRPr sz="1350">
              <a:highlight>
                <a:schemeClr val="accent4"/>
              </a:highlight>
              <a:latin typeface="DM Sans"/>
              <a:ea typeface="DM Sans"/>
              <a:cs typeface="DM Sans"/>
              <a:sym typeface="DM Sans"/>
            </a:endParaRPr>
          </a:p>
        </p:txBody>
      </p:sp>
      <p:sp>
        <p:nvSpPr>
          <p:cNvPr id="410" name="Google Shape;410;p53"/>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3">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4"/>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Función recursiva sin retorno</a:t>
            </a:r>
            <a:endParaRPr b="1" i="0" sz="3500" u="none" cap="none" strike="noStrike">
              <a:solidFill>
                <a:schemeClr val="lt1"/>
              </a:solidFill>
              <a:latin typeface="DM Sans"/>
              <a:ea typeface="DM Sans"/>
              <a:cs typeface="DM Sans"/>
              <a:sym typeface="DM Sans"/>
            </a:endParaRPr>
          </a:p>
        </p:txBody>
      </p:sp>
      <p:grpSp>
        <p:nvGrpSpPr>
          <p:cNvPr id="417" name="Google Shape;417;p54"/>
          <p:cNvGrpSpPr/>
          <p:nvPr/>
        </p:nvGrpSpPr>
        <p:grpSpPr>
          <a:xfrm>
            <a:off x="8327076" y="98873"/>
            <a:ext cx="738900" cy="738900"/>
            <a:chOff x="473351" y="619523"/>
            <a:chExt cx="738900" cy="738900"/>
          </a:xfrm>
        </p:grpSpPr>
        <p:sp>
          <p:nvSpPr>
            <p:cNvPr id="418" name="Google Shape;418;p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9" name="Google Shape;419;p5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20" name="Google Shape;420;p54"/>
          <p:cNvSpPr txBox="1"/>
          <p:nvPr/>
        </p:nvSpPr>
        <p:spPr>
          <a:xfrm>
            <a:off x="4952075" y="2063850"/>
            <a:ext cx="33750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 sz="1350">
                <a:latin typeface="DM Sans"/>
                <a:ea typeface="DM Sans"/>
                <a:cs typeface="DM Sans"/>
                <a:sym typeface="DM Sans"/>
              </a:rPr>
              <a:t>Un ejemplo de una función recursiva sin retorno es el de una cuenta regresiva hasta cero a partir de un número dado.</a:t>
            </a:r>
            <a:endParaRPr i="0" sz="1350" u="none" cap="none" strike="noStrike">
              <a:solidFill>
                <a:srgbClr val="000000"/>
              </a:solidFill>
              <a:highlight>
                <a:schemeClr val="accent4"/>
              </a:highlight>
              <a:latin typeface="DM Sans"/>
              <a:ea typeface="DM Sans"/>
              <a:cs typeface="DM Sans"/>
              <a:sym typeface="DM Sans"/>
            </a:endParaRPr>
          </a:p>
        </p:txBody>
      </p:sp>
      <p:pic>
        <p:nvPicPr>
          <p:cNvPr id="421" name="Google Shape;421;p54"/>
          <p:cNvPicPr preferRelativeResize="0"/>
          <p:nvPr/>
        </p:nvPicPr>
        <p:blipFill rotWithShape="1">
          <a:blip r:embed="rId4">
            <a:alphaModFix/>
          </a:blip>
          <a:srcRect b="0" l="0" r="0" t="0"/>
          <a:stretch/>
        </p:blipFill>
        <p:spPr>
          <a:xfrm>
            <a:off x="992225" y="1527250"/>
            <a:ext cx="3763405" cy="2358675"/>
          </a:xfrm>
          <a:prstGeom prst="rect">
            <a:avLst/>
          </a:prstGeom>
          <a:noFill/>
          <a:ln>
            <a:noFill/>
          </a:ln>
        </p:spPr>
      </p:pic>
      <p:sp>
        <p:nvSpPr>
          <p:cNvPr id="422" name="Google Shape;422;p54"/>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5">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5"/>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Función recursiva con retorno</a:t>
            </a:r>
            <a:endParaRPr b="1" i="0" sz="3500" u="none" cap="none" strike="noStrike">
              <a:solidFill>
                <a:schemeClr val="lt1"/>
              </a:solidFill>
              <a:latin typeface="DM Sans"/>
              <a:ea typeface="DM Sans"/>
              <a:cs typeface="DM Sans"/>
              <a:sym typeface="DM Sans"/>
            </a:endParaRPr>
          </a:p>
        </p:txBody>
      </p:sp>
      <p:grpSp>
        <p:nvGrpSpPr>
          <p:cNvPr id="429" name="Google Shape;429;p55"/>
          <p:cNvGrpSpPr/>
          <p:nvPr/>
        </p:nvGrpSpPr>
        <p:grpSpPr>
          <a:xfrm>
            <a:off x="8327076" y="98873"/>
            <a:ext cx="738900" cy="738900"/>
            <a:chOff x="473351" y="619523"/>
            <a:chExt cx="738900" cy="738900"/>
          </a:xfrm>
        </p:grpSpPr>
        <p:sp>
          <p:nvSpPr>
            <p:cNvPr id="430" name="Google Shape;430;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5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32" name="Google Shape;432;p55"/>
          <p:cNvSpPr txBox="1"/>
          <p:nvPr/>
        </p:nvSpPr>
        <p:spPr>
          <a:xfrm>
            <a:off x="4699725" y="2055175"/>
            <a:ext cx="3375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 sz="1350">
                <a:latin typeface="DM Sans"/>
                <a:ea typeface="DM Sans"/>
                <a:cs typeface="DM Sans"/>
                <a:sym typeface="DM Sans"/>
              </a:rPr>
              <a:t>Un ejemplo de una función recursiva con retorno, es el ejemplo del cálculo del factorial de un número corresponde al producto de todos los números desde 1 hasta el propio número.</a:t>
            </a:r>
            <a:endParaRPr i="0" sz="1350" u="none" cap="none" strike="noStrike">
              <a:solidFill>
                <a:srgbClr val="000000"/>
              </a:solidFill>
              <a:highlight>
                <a:schemeClr val="accent4"/>
              </a:highlight>
              <a:latin typeface="DM Sans"/>
              <a:ea typeface="DM Sans"/>
              <a:cs typeface="DM Sans"/>
              <a:sym typeface="DM Sans"/>
            </a:endParaRPr>
          </a:p>
        </p:txBody>
      </p:sp>
      <p:sp>
        <p:nvSpPr>
          <p:cNvPr id="433" name="Google Shape;433;p55"/>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pic>
        <p:nvPicPr>
          <p:cNvPr id="434" name="Google Shape;434;p55"/>
          <p:cNvPicPr preferRelativeResize="0"/>
          <p:nvPr/>
        </p:nvPicPr>
        <p:blipFill rotWithShape="1">
          <a:blip r:embed="rId5">
            <a:alphaModFix/>
          </a:blip>
          <a:srcRect b="0" l="0" r="0" t="0"/>
          <a:stretch/>
        </p:blipFill>
        <p:spPr>
          <a:xfrm>
            <a:off x="1107299" y="1647463"/>
            <a:ext cx="3592424" cy="2142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Funciones integradas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Funciones</a:t>
            </a:r>
            <a:endParaRPr b="1" i="0" sz="4000" u="none" cap="none" strike="noStrike">
              <a:solidFill>
                <a:schemeClr val="dk1"/>
              </a:solidFill>
              <a:latin typeface="DM Sans"/>
              <a:ea typeface="DM Sans"/>
              <a:cs typeface="DM Sans"/>
              <a:sym typeface="DM Sans"/>
            </a:endParaRPr>
          </a:p>
        </p:txBody>
      </p:sp>
      <p:sp>
        <p:nvSpPr>
          <p:cNvPr id="445" name="Google Shape;445;p57"/>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Ahora que conocemos las funciones, no podemos acabar sin comentar varias de las integradas en Python. Muchas de ellas son para hacer conversiones entre tipos de datos, otras para manipular información, matemáticas, y de más.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t>
            </a:r>
            <a:r>
              <a:rPr lang="es" sz="1350">
                <a:highlight>
                  <a:schemeClr val="accent4"/>
                </a:highlight>
                <a:latin typeface="DM Sans"/>
                <a:ea typeface="DM Sans"/>
                <a:cs typeface="DM Sans"/>
                <a:sym typeface="DM Sans"/>
              </a:rPr>
              <a:t>Veremos un resumen de las más utilizadas incluyendo algunas ya conocidas.</a:t>
            </a:r>
            <a:endParaRPr sz="1350">
              <a:highlight>
                <a:schemeClr val="accent4"/>
              </a:highlight>
              <a:latin typeface="DM Sans"/>
              <a:ea typeface="DM Sans"/>
              <a:cs typeface="DM Sans"/>
              <a:sym typeface="DM Sans"/>
            </a:endParaRPr>
          </a:p>
        </p:txBody>
      </p:sp>
      <p:sp>
        <p:nvSpPr>
          <p:cNvPr id="446" name="Google Shape;446;p57"/>
          <p:cNvSpPr txBox="1"/>
          <p:nvPr/>
        </p:nvSpPr>
        <p:spPr>
          <a:xfrm>
            <a:off x="76200" y="4706968"/>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3">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pic>
        <p:nvPicPr>
          <p:cNvPr id="447" name="Google Shape;447;p57"/>
          <p:cNvPicPr preferRelativeResize="0"/>
          <p:nvPr/>
        </p:nvPicPr>
        <p:blipFill rotWithShape="1">
          <a:blip r:embed="rId4">
            <a:alphaModFix/>
          </a:blip>
          <a:srcRect b="0" l="0" r="0" t="0"/>
          <a:stretch/>
        </p:blipFill>
        <p:spPr>
          <a:xfrm>
            <a:off x="5747075" y="2051692"/>
            <a:ext cx="1716125" cy="1716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8"/>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Int</a:t>
            </a:r>
            <a:endParaRPr b="1" i="0" sz="3500" u="none" cap="none" strike="noStrike">
              <a:solidFill>
                <a:schemeClr val="lt1"/>
              </a:solidFill>
              <a:latin typeface="DM Sans"/>
              <a:ea typeface="DM Sans"/>
              <a:cs typeface="DM Sans"/>
              <a:sym typeface="DM Sans"/>
            </a:endParaRPr>
          </a:p>
        </p:txBody>
      </p:sp>
      <p:grpSp>
        <p:nvGrpSpPr>
          <p:cNvPr id="454" name="Google Shape;454;p58"/>
          <p:cNvGrpSpPr/>
          <p:nvPr/>
        </p:nvGrpSpPr>
        <p:grpSpPr>
          <a:xfrm>
            <a:off x="8327076" y="98873"/>
            <a:ext cx="738900" cy="738900"/>
            <a:chOff x="473351" y="619523"/>
            <a:chExt cx="738900" cy="738900"/>
          </a:xfrm>
        </p:grpSpPr>
        <p:sp>
          <p:nvSpPr>
            <p:cNvPr id="455" name="Google Shape;455;p5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57" name="Google Shape;457;p58"/>
          <p:cNvSpPr txBox="1"/>
          <p:nvPr/>
        </p:nvSpPr>
        <p:spPr>
          <a:xfrm>
            <a:off x="871625" y="1398425"/>
            <a:ext cx="7260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función int() devuelve un número entero. Es un constructor, que crea un entero a partir de un entero float, entero complex o una cadena de caracteres que sean coherentes con un número entero.</a:t>
            </a:r>
            <a:endParaRPr sz="1350">
              <a:latin typeface="DM Sans"/>
              <a:ea typeface="DM Sans"/>
              <a:cs typeface="DM Sans"/>
              <a:sym typeface="DM Sans"/>
            </a:endParaRPr>
          </a:p>
        </p:txBody>
      </p:sp>
      <p:sp>
        <p:nvSpPr>
          <p:cNvPr id="458" name="Google Shape;458;p58"/>
          <p:cNvSpPr txBox="1"/>
          <p:nvPr/>
        </p:nvSpPr>
        <p:spPr>
          <a:xfrm>
            <a:off x="2193400" y="2579900"/>
            <a:ext cx="1537500" cy="11547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D904F"/>
                </a:solidFill>
                <a:highlight>
                  <a:srgbClr val="EAFF6A"/>
                </a:highlight>
                <a:latin typeface="DM Sans"/>
                <a:ea typeface="DM Sans"/>
                <a:cs typeface="DM Sans"/>
                <a:sym typeface="DM Sans"/>
              </a:rPr>
              <a:t>int</a:t>
            </a:r>
            <a:r>
              <a:rPr i="0" lang="es" sz="1350" u="none" cap="none" strike="noStrike">
                <a:solidFill>
                  <a:srgbClr val="000000"/>
                </a:solidFill>
                <a:highlight>
                  <a:srgbClr val="EAFF6A"/>
                </a:highlight>
                <a:latin typeface="DM Sans"/>
                <a:ea typeface="DM Sans"/>
                <a:cs typeface="DM Sans"/>
                <a:sym typeface="DM Sans"/>
              </a:rPr>
              <a:t>(2.5)</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000000"/>
                </a:solidFill>
                <a:highlight>
                  <a:srgbClr val="EAFF6A"/>
                </a:highlight>
                <a:latin typeface="DM Sans"/>
                <a:ea typeface="DM Sans"/>
                <a:cs typeface="DM Sans"/>
                <a:sym typeface="DM Sans"/>
              </a:rPr>
              <a:t>2</a:t>
            </a:r>
            <a:endParaRPr i="0" sz="1350" u="none" cap="none" strike="noStrike">
              <a:solidFill>
                <a:srgbClr val="000000"/>
              </a:solidFill>
              <a:highlight>
                <a:srgbClr val="EAFF6A"/>
              </a:highlight>
              <a:latin typeface="DM Sans"/>
              <a:ea typeface="DM Sans"/>
              <a:cs typeface="DM Sans"/>
              <a:sym typeface="DM Sans"/>
            </a:endParaRPr>
          </a:p>
        </p:txBody>
      </p:sp>
      <p:pic>
        <p:nvPicPr>
          <p:cNvPr id="459" name="Google Shape;459;p58"/>
          <p:cNvPicPr preferRelativeResize="0"/>
          <p:nvPr/>
        </p:nvPicPr>
        <p:blipFill rotWithShape="1">
          <a:blip r:embed="rId4">
            <a:alphaModFix/>
          </a:blip>
          <a:srcRect b="0" l="0" r="0" t="0"/>
          <a:stretch/>
        </p:blipFill>
        <p:spPr>
          <a:xfrm>
            <a:off x="4007223" y="2662700"/>
            <a:ext cx="989100" cy="989100"/>
          </a:xfrm>
          <a:prstGeom prst="rect">
            <a:avLst/>
          </a:prstGeom>
          <a:noFill/>
          <a:ln>
            <a:noFill/>
          </a:ln>
        </p:spPr>
      </p:pic>
      <p:sp>
        <p:nvSpPr>
          <p:cNvPr id="460" name="Google Shape;460;p58"/>
          <p:cNvSpPr txBox="1"/>
          <p:nvPr/>
        </p:nvSpPr>
        <p:spPr>
          <a:xfrm>
            <a:off x="5223075" y="2579900"/>
            <a:ext cx="1537500" cy="11547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a:t>
            </a:r>
            <a:r>
              <a:rPr lang="es" sz="1350">
                <a:solidFill>
                  <a:srgbClr val="0D904F"/>
                </a:solidFill>
                <a:highlight>
                  <a:srgbClr val="EAFF6A"/>
                </a:highlight>
                <a:latin typeface="DM Sans"/>
                <a:ea typeface="DM Sans"/>
                <a:cs typeface="DM Sans"/>
                <a:sym typeface="DM Sans"/>
              </a:rPr>
              <a:t>int</a:t>
            </a:r>
            <a:r>
              <a:rPr lang="es" sz="1350">
                <a:solidFill>
                  <a:schemeClr val="dk1"/>
                </a:solidFill>
                <a:highlight>
                  <a:srgbClr val="EAFF6A"/>
                </a:highlight>
                <a:latin typeface="DM Sans"/>
                <a:ea typeface="DM Sans"/>
                <a:cs typeface="DM Sans"/>
                <a:sym typeface="DM Sans"/>
              </a:rPr>
              <a:t>(“25”)</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rPr lang="es" sz="1350">
                <a:solidFill>
                  <a:schemeClr val="dk1"/>
                </a:solidFill>
                <a:highlight>
                  <a:srgbClr val="EAFF6A"/>
                </a:highlight>
                <a:latin typeface="DM Sans"/>
                <a:ea typeface="DM Sans"/>
                <a:cs typeface="DM Sans"/>
                <a:sym typeface="DM Sans"/>
              </a:rPr>
              <a:t>25</a:t>
            </a:r>
            <a:endParaRPr sz="1350">
              <a:highlight>
                <a:srgbClr val="EAFF6A"/>
              </a:highlight>
              <a:latin typeface="DM Sans"/>
              <a:ea typeface="DM Sans"/>
              <a:cs typeface="DM Sans"/>
              <a:sym typeface="DM Sans"/>
            </a:endParaRPr>
          </a:p>
        </p:txBody>
      </p:sp>
      <p:sp>
        <p:nvSpPr>
          <p:cNvPr id="461" name="Google Shape;461;p58"/>
          <p:cNvSpPr txBox="1"/>
          <p:nvPr/>
        </p:nvSpPr>
        <p:spPr>
          <a:xfrm>
            <a:off x="730900" y="40419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5">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9"/>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	Int</a:t>
            </a:r>
            <a:endParaRPr b="1" i="0" sz="3500" u="none" cap="none" strike="noStrike">
              <a:solidFill>
                <a:schemeClr val="lt1"/>
              </a:solidFill>
              <a:latin typeface="DM Sans"/>
              <a:ea typeface="DM Sans"/>
              <a:cs typeface="DM Sans"/>
              <a:sym typeface="DM Sans"/>
            </a:endParaRPr>
          </a:p>
        </p:txBody>
      </p:sp>
      <p:grpSp>
        <p:nvGrpSpPr>
          <p:cNvPr id="468" name="Google Shape;468;p59"/>
          <p:cNvGrpSpPr/>
          <p:nvPr/>
        </p:nvGrpSpPr>
        <p:grpSpPr>
          <a:xfrm>
            <a:off x="8327076" y="98873"/>
            <a:ext cx="738900" cy="738900"/>
            <a:chOff x="473351" y="619523"/>
            <a:chExt cx="738900" cy="738900"/>
          </a:xfrm>
        </p:grpSpPr>
        <p:sp>
          <p:nvSpPr>
            <p:cNvPr id="469" name="Google Shape;469;p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p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71" name="Google Shape;471;p59"/>
          <p:cNvSpPr txBox="1"/>
          <p:nvPr/>
        </p:nvSpPr>
        <p:spPr>
          <a:xfrm>
            <a:off x="4755625" y="1716550"/>
            <a:ext cx="3375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función int() solo procesa correctamente cadenas que contengan exclusivamente números.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Si la cadena contiene cualquier otro carácter, la función devuelve una excepción ValueError.</a:t>
            </a:r>
            <a:endParaRPr sz="1350">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800"/>
              <a:buFont typeface="Arial"/>
              <a:buNone/>
            </a:pPr>
            <a:r>
              <a:t/>
            </a:r>
            <a:endParaRPr sz="1350">
              <a:latin typeface="DM Sans"/>
              <a:ea typeface="DM Sans"/>
              <a:cs typeface="DM Sans"/>
              <a:sym typeface="DM Sans"/>
            </a:endParaRPr>
          </a:p>
        </p:txBody>
      </p:sp>
      <p:sp>
        <p:nvSpPr>
          <p:cNvPr id="472" name="Google Shape;472;p59"/>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
        <p:nvSpPr>
          <p:cNvPr id="473" name="Google Shape;473;p59"/>
          <p:cNvSpPr txBox="1"/>
          <p:nvPr/>
        </p:nvSpPr>
        <p:spPr>
          <a:xfrm>
            <a:off x="1340950" y="1409450"/>
            <a:ext cx="3000000" cy="27822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770000"/>
                </a:solidFill>
                <a:highlight>
                  <a:srgbClr val="EAFF6A"/>
                </a:highlight>
                <a:latin typeface="DM Sans"/>
                <a:ea typeface="DM Sans"/>
                <a:cs typeface="DM Sans"/>
                <a:sym typeface="DM Sans"/>
              </a:rPr>
              <a:t>&gt;&gt;&gt;</a:t>
            </a:r>
            <a:r>
              <a:rPr lang="es" sz="1350">
                <a:solidFill>
                  <a:srgbClr val="0D904F"/>
                </a:solidFill>
                <a:highlight>
                  <a:srgbClr val="EAFF6A"/>
                </a:highlight>
                <a:latin typeface="DM Sans"/>
                <a:ea typeface="DM Sans"/>
                <a:cs typeface="DM Sans"/>
                <a:sym typeface="DM Sans"/>
              </a:rPr>
              <a:t> int</a:t>
            </a:r>
            <a:r>
              <a:rPr lang="es" sz="1350">
                <a:solidFill>
                  <a:schemeClr val="dk1"/>
                </a:solidFill>
                <a:highlight>
                  <a:srgbClr val="EAFF6A"/>
                </a:highlight>
                <a:latin typeface="DM Sans"/>
                <a:ea typeface="DM Sans"/>
                <a:cs typeface="DM Sans"/>
                <a:sym typeface="DM Sans"/>
              </a:rPr>
              <a:t>("2.5")</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BA2121"/>
                </a:solidFill>
                <a:highlight>
                  <a:srgbClr val="EAFF6A"/>
                </a:highlight>
                <a:latin typeface="DM Sans"/>
                <a:ea typeface="DM Sans"/>
                <a:cs typeface="DM Sans"/>
                <a:sym typeface="DM Sans"/>
              </a:rPr>
              <a:t>Traceback (most recent call last):</a:t>
            </a:r>
            <a:endParaRPr sz="1350">
              <a:solidFill>
                <a:srgbClr val="BA212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BA2121"/>
                </a:solidFill>
                <a:highlight>
                  <a:srgbClr val="EAFF6A"/>
                </a:highlight>
                <a:latin typeface="DM Sans"/>
                <a:ea typeface="DM Sans"/>
                <a:cs typeface="DM Sans"/>
                <a:sym typeface="DM Sans"/>
              </a:rPr>
              <a:t>  File "&lt;stdin&gt;", line 1, in &lt;module&gt;</a:t>
            </a:r>
            <a:endParaRPr sz="1350">
              <a:solidFill>
                <a:srgbClr val="BA212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BA2121"/>
                </a:solidFill>
                <a:highlight>
                  <a:srgbClr val="EAFF6A"/>
                </a:highlight>
                <a:latin typeface="DM Sans"/>
                <a:ea typeface="DM Sans"/>
                <a:cs typeface="DM Sans"/>
                <a:sym typeface="DM Sans"/>
              </a:rPr>
              <a:t>ValueError: invalid literal for int() with base 10: '2.5'</a:t>
            </a:r>
            <a:endParaRPr sz="1350">
              <a:solidFill>
                <a:srgbClr val="BA212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770000"/>
                </a:solidFill>
                <a:highlight>
                  <a:srgbClr val="EAFF6A"/>
                </a:highlight>
                <a:latin typeface="DM Sans"/>
                <a:ea typeface="DM Sans"/>
                <a:cs typeface="DM Sans"/>
                <a:sym typeface="DM Sans"/>
              </a:rPr>
              <a:t>&gt;&gt;&gt; </a:t>
            </a:r>
            <a:r>
              <a:rPr lang="es" sz="1350">
                <a:solidFill>
                  <a:srgbClr val="0D904F"/>
                </a:solidFill>
                <a:highlight>
                  <a:srgbClr val="EAFF6A"/>
                </a:highlight>
                <a:latin typeface="DM Sans"/>
                <a:ea typeface="DM Sans"/>
                <a:cs typeface="DM Sans"/>
                <a:sym typeface="DM Sans"/>
              </a:rPr>
              <a:t>int</a:t>
            </a:r>
            <a:r>
              <a:rPr lang="es" sz="1350">
                <a:solidFill>
                  <a:schemeClr val="dk1"/>
                </a:solidFill>
                <a:highlight>
                  <a:srgbClr val="EAFF6A"/>
                </a:highlight>
                <a:latin typeface="DM Sans"/>
                <a:ea typeface="DM Sans"/>
                <a:cs typeface="DM Sans"/>
                <a:sym typeface="DM Sans"/>
              </a:rPr>
              <a:t>("doscientos")</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BA2121"/>
                </a:solidFill>
                <a:highlight>
                  <a:srgbClr val="EAFF6A"/>
                </a:highlight>
                <a:latin typeface="DM Sans"/>
                <a:ea typeface="DM Sans"/>
                <a:cs typeface="DM Sans"/>
                <a:sym typeface="DM Sans"/>
              </a:rPr>
              <a:t>Traceback (most recent call last):</a:t>
            </a:r>
            <a:endParaRPr sz="1350">
              <a:solidFill>
                <a:srgbClr val="BA212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BA2121"/>
                </a:solidFill>
                <a:highlight>
                  <a:srgbClr val="EAFF6A"/>
                </a:highlight>
                <a:latin typeface="DM Sans"/>
                <a:ea typeface="DM Sans"/>
                <a:cs typeface="DM Sans"/>
                <a:sym typeface="DM Sans"/>
              </a:rPr>
              <a:t>  File "&lt;stdin&gt;", line 1, in &lt;module&gt;</a:t>
            </a:r>
            <a:endParaRPr sz="1350">
              <a:solidFill>
                <a:srgbClr val="BA212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BA2121"/>
                </a:solidFill>
                <a:highlight>
                  <a:srgbClr val="EAFF6A"/>
                </a:highlight>
                <a:latin typeface="DM Sans"/>
                <a:ea typeface="DM Sans"/>
                <a:cs typeface="DM Sans"/>
                <a:sym typeface="DM Sans"/>
              </a:rPr>
              <a:t>ValueError: invalid literal for int() with base 10: 'doscientos'</a:t>
            </a:r>
            <a:endParaRPr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0"/>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Float</a:t>
            </a:r>
            <a:endParaRPr b="1" i="0" sz="3500" u="none" cap="none" strike="noStrike">
              <a:solidFill>
                <a:schemeClr val="lt1"/>
              </a:solidFill>
              <a:latin typeface="DM Sans"/>
              <a:ea typeface="DM Sans"/>
              <a:cs typeface="DM Sans"/>
              <a:sym typeface="DM Sans"/>
            </a:endParaRPr>
          </a:p>
        </p:txBody>
      </p:sp>
      <p:grpSp>
        <p:nvGrpSpPr>
          <p:cNvPr id="480" name="Google Shape;480;p60"/>
          <p:cNvGrpSpPr/>
          <p:nvPr/>
        </p:nvGrpSpPr>
        <p:grpSpPr>
          <a:xfrm>
            <a:off x="8327076" y="98873"/>
            <a:ext cx="738900" cy="738900"/>
            <a:chOff x="473351" y="619523"/>
            <a:chExt cx="738900" cy="738900"/>
          </a:xfrm>
        </p:grpSpPr>
        <p:sp>
          <p:nvSpPr>
            <p:cNvPr id="481" name="Google Shape;481;p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2" name="Google Shape;482;p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83" name="Google Shape;483;p60"/>
          <p:cNvSpPr txBox="1"/>
          <p:nvPr/>
        </p:nvSpPr>
        <p:spPr>
          <a:xfrm>
            <a:off x="4765225" y="1716075"/>
            <a:ext cx="33750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función float() devuelve un número coma flotante float. Es un constructor, que crea un coma flotante a partir de un entero, entero long, entero float (cadenas de caracteres formadas por números y hasta un punto) o una cadena de caracteres que sean coherentes con un número entero.</a:t>
            </a:r>
            <a:endParaRPr sz="1350">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800"/>
              <a:buFont typeface="Arial"/>
              <a:buNone/>
            </a:pPr>
            <a:r>
              <a:t/>
            </a:r>
            <a:endParaRPr sz="1350">
              <a:latin typeface="DM Sans"/>
              <a:ea typeface="DM Sans"/>
              <a:cs typeface="DM Sans"/>
              <a:sym typeface="DM Sans"/>
            </a:endParaRPr>
          </a:p>
        </p:txBody>
      </p:sp>
      <p:sp>
        <p:nvSpPr>
          <p:cNvPr id="484" name="Google Shape;484;p60"/>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
        <p:nvSpPr>
          <p:cNvPr id="485" name="Google Shape;485;p60"/>
          <p:cNvSpPr txBox="1"/>
          <p:nvPr/>
        </p:nvSpPr>
        <p:spPr>
          <a:xfrm>
            <a:off x="1340950" y="1409450"/>
            <a:ext cx="3000000" cy="20652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&gt;&gt;&gt; float(2.5)</a:t>
            </a:r>
            <a:endParaRPr sz="1350">
              <a:solidFill>
                <a:srgbClr val="770000"/>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2.0</a:t>
            </a:r>
            <a:endParaRPr sz="1350">
              <a:solidFill>
                <a:srgbClr val="770000"/>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&gt;&gt;&gt; float(25L)</a:t>
            </a:r>
            <a:endParaRPr sz="1350">
              <a:solidFill>
                <a:srgbClr val="770000"/>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25.0</a:t>
            </a:r>
            <a:endParaRPr sz="1350">
              <a:solidFill>
                <a:srgbClr val="770000"/>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&gt;&gt;&gt; float(“2”)</a:t>
            </a:r>
            <a:endParaRPr sz="1350">
              <a:solidFill>
                <a:srgbClr val="770000"/>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2.0</a:t>
            </a:r>
            <a:endParaRPr sz="1350">
              <a:solidFill>
                <a:srgbClr val="770000"/>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rgbClr val="770000"/>
                </a:solidFill>
                <a:highlight>
                  <a:srgbClr val="EAFF6A"/>
                </a:highlight>
                <a:latin typeface="DM Sans"/>
                <a:ea typeface="DM Sans"/>
                <a:cs typeface="DM Sans"/>
                <a:sym typeface="DM Sans"/>
              </a:rPr>
              <a:t>&gt;&gt;&gt; float(“2.5”)</a:t>
            </a:r>
            <a:endParaRPr sz="1350">
              <a:solidFill>
                <a:srgbClr val="770000"/>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rgbClr val="770000"/>
                </a:solidFill>
                <a:highlight>
                  <a:srgbClr val="EAFF6A"/>
                </a:highlight>
                <a:latin typeface="DM Sans"/>
                <a:ea typeface="DM Sans"/>
                <a:cs typeface="DM Sans"/>
                <a:sym typeface="DM Sans"/>
              </a:rPr>
              <a:t>2.5</a:t>
            </a:r>
            <a:endParaRPr sz="1350">
              <a:solidFill>
                <a:srgbClr val="770000"/>
              </a:solidFill>
              <a:highlight>
                <a:srgbClr val="EAFF6A"/>
              </a:highlight>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1"/>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Str</a:t>
            </a:r>
            <a:endParaRPr b="1" i="0" sz="3500" u="none" cap="none" strike="noStrike">
              <a:solidFill>
                <a:schemeClr val="lt1"/>
              </a:solidFill>
              <a:latin typeface="DM Sans"/>
              <a:ea typeface="DM Sans"/>
              <a:cs typeface="DM Sans"/>
              <a:sym typeface="DM Sans"/>
            </a:endParaRPr>
          </a:p>
        </p:txBody>
      </p:sp>
      <p:grpSp>
        <p:nvGrpSpPr>
          <p:cNvPr id="492" name="Google Shape;492;p61"/>
          <p:cNvGrpSpPr/>
          <p:nvPr/>
        </p:nvGrpSpPr>
        <p:grpSpPr>
          <a:xfrm>
            <a:off x="8327076" y="98873"/>
            <a:ext cx="738900" cy="738900"/>
            <a:chOff x="473351" y="619523"/>
            <a:chExt cx="738900" cy="738900"/>
          </a:xfrm>
        </p:grpSpPr>
        <p:sp>
          <p:nvSpPr>
            <p:cNvPr id="493" name="Google Shape;493;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4" name="Google Shape;494;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95" name="Google Shape;495;p61"/>
          <p:cNvSpPr txBox="1"/>
          <p:nvPr/>
        </p:nvSpPr>
        <p:spPr>
          <a:xfrm>
            <a:off x="1010550" y="1333400"/>
            <a:ext cx="71598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función </a:t>
            </a:r>
            <a:r>
              <a:rPr lang="es" sz="1350">
                <a:highlight>
                  <a:schemeClr val="accent4"/>
                </a:highlight>
                <a:latin typeface="DM Sans"/>
                <a:ea typeface="DM Sans"/>
                <a:cs typeface="DM Sans"/>
                <a:sym typeface="DM Sans"/>
              </a:rPr>
              <a:t>str()</a:t>
            </a:r>
            <a:r>
              <a:rPr lang="es" sz="1350">
                <a:latin typeface="DM Sans"/>
                <a:ea typeface="DM Sans"/>
                <a:cs typeface="DM Sans"/>
                <a:sym typeface="DM Sans"/>
              </a:rPr>
              <a:t> es el </a:t>
            </a:r>
            <a:r>
              <a:rPr lang="es" sz="1350">
                <a:highlight>
                  <a:schemeClr val="accent4"/>
                </a:highlight>
                <a:latin typeface="DM Sans"/>
                <a:ea typeface="DM Sans"/>
                <a:cs typeface="DM Sans"/>
                <a:sym typeface="DM Sans"/>
              </a:rPr>
              <a:t>constructor</a:t>
            </a:r>
            <a:r>
              <a:rPr lang="es" sz="1350">
                <a:latin typeface="DM Sans"/>
                <a:ea typeface="DM Sans"/>
                <a:cs typeface="DM Sans"/>
                <a:sym typeface="DM Sans"/>
              </a:rPr>
              <a:t> del tipo de cadenas de caracteres, </a:t>
            </a:r>
            <a:r>
              <a:rPr lang="es" sz="1350">
                <a:highlight>
                  <a:schemeClr val="accent4"/>
                </a:highlight>
                <a:latin typeface="DM Sans"/>
                <a:ea typeface="DM Sans"/>
                <a:cs typeface="DM Sans"/>
                <a:sym typeface="DM Sans"/>
              </a:rPr>
              <a:t>se usa para crear un carácter o cadenas de caracteres mediante la misma función str()</a:t>
            </a:r>
            <a:r>
              <a:rPr lang="es" sz="1350">
                <a:latin typeface="DM Sans"/>
                <a:ea typeface="DM Sans"/>
                <a:cs typeface="DM Sans"/>
                <a:sym typeface="DM Sans"/>
              </a:rPr>
              <a:t>.</a:t>
            </a:r>
            <a:endParaRPr sz="1350">
              <a:latin typeface="DM Sans"/>
              <a:ea typeface="DM Sans"/>
              <a:cs typeface="DM Sans"/>
              <a:sym typeface="DM Sans"/>
            </a:endParaRPr>
          </a:p>
          <a:p>
            <a:pPr indent="0" lvl="0" marL="0" marR="0" rtl="0" algn="ctr">
              <a:lnSpc>
                <a:spcPct val="15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ctr">
              <a:lnSpc>
                <a:spcPct val="150000"/>
              </a:lnSpc>
              <a:spcBef>
                <a:spcPts val="0"/>
              </a:spcBef>
              <a:spcAft>
                <a:spcPts val="0"/>
              </a:spcAft>
              <a:buClr>
                <a:schemeClr val="dk1"/>
              </a:buClr>
              <a:buSzPts val="1100"/>
              <a:buFont typeface="Arial"/>
              <a:buNone/>
            </a:pPr>
            <a:r>
              <a:rPr lang="es" sz="1350">
                <a:highlight>
                  <a:schemeClr val="accent4"/>
                </a:highlight>
                <a:latin typeface="DM Sans"/>
                <a:ea typeface="DM Sans"/>
                <a:cs typeface="DM Sans"/>
                <a:sym typeface="DM Sans"/>
              </a:rPr>
              <a:t>Puede convertir un número entero a una cadena de caracteres</a:t>
            </a:r>
            <a:r>
              <a:rPr lang="es" sz="1350">
                <a:latin typeface="DM Sans"/>
                <a:ea typeface="DM Sans"/>
                <a:cs typeface="DM Sans"/>
                <a:sym typeface="DM Sans"/>
              </a:rPr>
              <a:t>, de la siguiente forma:</a:t>
            </a:r>
            <a:endParaRPr sz="1350">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800"/>
              <a:buFont typeface="Arial"/>
              <a:buNone/>
            </a:pPr>
            <a:r>
              <a:t/>
            </a:r>
            <a:endParaRPr sz="1350">
              <a:latin typeface="DM Sans"/>
              <a:ea typeface="DM Sans"/>
              <a:cs typeface="DM Sans"/>
              <a:sym typeface="DM Sans"/>
            </a:endParaRPr>
          </a:p>
        </p:txBody>
      </p:sp>
      <p:sp>
        <p:nvSpPr>
          <p:cNvPr id="496" name="Google Shape;496;p61"/>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
        <p:nvSpPr>
          <p:cNvPr id="497" name="Google Shape;497;p61"/>
          <p:cNvSpPr txBox="1"/>
          <p:nvPr/>
        </p:nvSpPr>
        <p:spPr>
          <a:xfrm>
            <a:off x="3455650" y="2885050"/>
            <a:ext cx="1922100" cy="9804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rgbClr val="770000"/>
                </a:solidFill>
                <a:highlight>
                  <a:srgbClr val="EAFF6A"/>
                </a:highlight>
                <a:latin typeface="Helvetica Neue Light"/>
                <a:ea typeface="Helvetica Neue Light"/>
                <a:cs typeface="Helvetica Neue Light"/>
                <a:sym typeface="Helvetica Neue Light"/>
              </a:rPr>
              <a:t>&gt;&gt;&gt;</a:t>
            </a:r>
            <a:r>
              <a:rPr lang="es" sz="1800">
                <a:solidFill>
                  <a:schemeClr val="dk1"/>
                </a:solidFill>
                <a:highlight>
                  <a:srgbClr val="EAFF6A"/>
                </a:highlight>
                <a:latin typeface="Helvetica Neue Light"/>
                <a:ea typeface="Helvetica Neue Light"/>
                <a:cs typeface="Helvetica Neue Light"/>
                <a:sym typeface="Helvetica Neue Light"/>
              </a:rPr>
              <a:t> </a:t>
            </a:r>
            <a:r>
              <a:rPr lang="es" sz="1800">
                <a:solidFill>
                  <a:srgbClr val="0D904F"/>
                </a:solidFill>
                <a:highlight>
                  <a:srgbClr val="EAFF6A"/>
                </a:highlight>
                <a:latin typeface="Helvetica Neue Light"/>
                <a:ea typeface="Helvetica Neue Light"/>
                <a:cs typeface="Helvetica Neue Light"/>
                <a:sym typeface="Helvetica Neue Light"/>
              </a:rPr>
              <a:t>str</a:t>
            </a:r>
            <a:r>
              <a:rPr lang="es" sz="1800">
                <a:solidFill>
                  <a:schemeClr val="dk1"/>
                </a:solidFill>
                <a:highlight>
                  <a:srgbClr val="EAFF6A"/>
                </a:highlight>
                <a:latin typeface="Helvetica Neue Light"/>
                <a:ea typeface="Helvetica Neue Light"/>
                <a:cs typeface="Helvetica Neue Light"/>
                <a:sym typeface="Helvetica Neue Light"/>
              </a:rPr>
              <a:t>(2.5)</a:t>
            </a:r>
            <a:endParaRPr sz="1800">
              <a:solidFill>
                <a:schemeClr val="dk1"/>
              </a:solidFill>
              <a:highlight>
                <a:srgbClr val="EAFF6A"/>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highlight>
                  <a:srgbClr val="EAFF6A"/>
                </a:highlight>
                <a:latin typeface="Helvetica Neue Light"/>
                <a:ea typeface="Helvetica Neue Light"/>
                <a:cs typeface="Helvetica Neue Light"/>
                <a:sym typeface="Helvetica Neue Light"/>
              </a:rPr>
              <a:t>“2.5”</a:t>
            </a:r>
            <a:endParaRPr sz="1800">
              <a:highlight>
                <a:srgbClr val="EAFF6A"/>
              </a:highlight>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2"/>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Str</a:t>
            </a:r>
            <a:endParaRPr b="1" i="0" sz="3500" u="none" cap="none" strike="noStrike">
              <a:solidFill>
                <a:schemeClr val="lt1"/>
              </a:solidFill>
              <a:latin typeface="DM Sans"/>
              <a:ea typeface="DM Sans"/>
              <a:cs typeface="DM Sans"/>
              <a:sym typeface="DM Sans"/>
            </a:endParaRPr>
          </a:p>
        </p:txBody>
      </p:sp>
      <p:grpSp>
        <p:nvGrpSpPr>
          <p:cNvPr id="504" name="Google Shape;504;p62"/>
          <p:cNvGrpSpPr/>
          <p:nvPr/>
        </p:nvGrpSpPr>
        <p:grpSpPr>
          <a:xfrm>
            <a:off x="8327076" y="98873"/>
            <a:ext cx="738900" cy="738900"/>
            <a:chOff x="473351" y="619523"/>
            <a:chExt cx="738900" cy="738900"/>
          </a:xfrm>
        </p:grpSpPr>
        <p:sp>
          <p:nvSpPr>
            <p:cNvPr id="505" name="Google Shape;505;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6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07" name="Google Shape;507;p62"/>
          <p:cNvSpPr txBox="1"/>
          <p:nvPr/>
        </p:nvSpPr>
        <p:spPr>
          <a:xfrm>
            <a:off x="76200" y="47133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100" u="none" cap="none" strike="noStrike">
                <a:solidFill>
                  <a:srgbClr val="000000"/>
                </a:solidFill>
                <a:highlight>
                  <a:srgbClr val="FFFFFF"/>
                </a:highlight>
                <a:latin typeface="DM Sans"/>
                <a:ea typeface="DM Sans"/>
                <a:cs typeface="DM Sans"/>
                <a:sym typeface="DM Sans"/>
              </a:rPr>
              <a:t>Fuente:</a:t>
            </a:r>
            <a:r>
              <a:rPr i="0" lang="es" sz="1100" u="none" cap="none" strike="noStrike">
                <a:solidFill>
                  <a:srgbClr val="000000"/>
                </a:solidFill>
                <a:highlight>
                  <a:srgbClr val="FFFFFF"/>
                </a:highlight>
                <a:latin typeface="DM Sans"/>
                <a:ea typeface="DM Sans"/>
                <a:cs typeface="DM Sans"/>
                <a:sym typeface="DM Sans"/>
              </a:rPr>
              <a:t> </a:t>
            </a:r>
            <a:r>
              <a:rPr i="0" lang="es" sz="1100" u="sng" cap="none" strike="noStrike">
                <a:solidFill>
                  <a:srgbClr val="0563C1"/>
                </a:solidFill>
                <a:highlight>
                  <a:srgbClr val="FFFFFF"/>
                </a:highlight>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
        <p:nvSpPr>
          <p:cNvPr id="508" name="Google Shape;508;p62"/>
          <p:cNvSpPr txBox="1"/>
          <p:nvPr/>
        </p:nvSpPr>
        <p:spPr>
          <a:xfrm>
            <a:off x="881575" y="1665625"/>
            <a:ext cx="227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i="0" lang="es" sz="1350" u="none" cap="none" strike="noStrike">
                <a:solidFill>
                  <a:srgbClr val="000000"/>
                </a:solidFill>
                <a:latin typeface="DM Sans"/>
                <a:ea typeface="DM Sans"/>
                <a:cs typeface="DM Sans"/>
                <a:sym typeface="DM Sans"/>
              </a:rPr>
              <a:t>Puede convertir un </a:t>
            </a:r>
            <a:r>
              <a:rPr lang="es" sz="1350">
                <a:solidFill>
                  <a:srgbClr val="000000"/>
                </a:solidFill>
                <a:latin typeface="DM Sans"/>
                <a:ea typeface="DM Sans"/>
                <a:cs typeface="DM Sans"/>
                <a:sym typeface="DM Sans"/>
              </a:rPr>
              <a:t>n</a:t>
            </a:r>
            <a:r>
              <a:rPr i="0" lang="es" sz="1350" u="none" cap="none" strike="noStrike">
                <a:solidFill>
                  <a:srgbClr val="000000"/>
                </a:solidFill>
                <a:latin typeface="DM Sans"/>
                <a:ea typeface="DM Sans"/>
                <a:cs typeface="DM Sans"/>
                <a:sym typeface="DM Sans"/>
              </a:rPr>
              <a:t>úmero </a:t>
            </a:r>
            <a:r>
              <a:rPr b="1" i="0" lang="es" sz="1350" u="none" cap="none" strike="noStrike">
                <a:solidFill>
                  <a:srgbClr val="000000"/>
                </a:solidFill>
                <a:latin typeface="DM Sans"/>
                <a:ea typeface="DM Sans"/>
                <a:cs typeface="DM Sans"/>
                <a:sym typeface="DM Sans"/>
              </a:rPr>
              <a:t>float </a:t>
            </a:r>
            <a:r>
              <a:rPr i="0" lang="es" sz="1350" u="none" cap="none" strike="noStrike">
                <a:solidFill>
                  <a:srgbClr val="000000"/>
                </a:solidFill>
                <a:latin typeface="DM Sans"/>
                <a:ea typeface="DM Sans"/>
                <a:cs typeface="DM Sans"/>
                <a:sym typeface="DM Sans"/>
              </a:rPr>
              <a:t>a una cadena de caracteres, de la siguiente forma:</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8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D904F"/>
                </a:solidFill>
                <a:highlight>
                  <a:srgbClr val="EAFF6A"/>
                </a:highlight>
                <a:latin typeface="DM Sans"/>
                <a:ea typeface="DM Sans"/>
                <a:cs typeface="DM Sans"/>
                <a:sym typeface="DM Sans"/>
              </a:rPr>
              <a:t>str</a:t>
            </a:r>
            <a:r>
              <a:rPr i="0" lang="es" sz="1350" u="none" cap="none" strike="noStrike">
                <a:solidFill>
                  <a:srgbClr val="000000"/>
                </a:solidFill>
                <a:highlight>
                  <a:srgbClr val="EAFF6A"/>
                </a:highlight>
                <a:latin typeface="DM Sans"/>
                <a:ea typeface="DM Sans"/>
                <a:cs typeface="DM Sans"/>
                <a:sym typeface="DM Sans"/>
              </a:rPr>
              <a:t>(2.5)</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i="0" lang="es" sz="1350" u="none" cap="none" strike="noStrike">
                <a:solidFill>
                  <a:srgbClr val="000000"/>
                </a:solidFill>
                <a:highlight>
                  <a:srgbClr val="EAFF6A"/>
                </a:highlight>
                <a:latin typeface="DM Sans"/>
                <a:ea typeface="DM Sans"/>
                <a:cs typeface="DM Sans"/>
                <a:sym typeface="DM Sans"/>
              </a:rPr>
              <a:t>“2.5”</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D904F"/>
                </a:solidFill>
                <a:highlight>
                  <a:srgbClr val="EAFF6A"/>
                </a:highlight>
                <a:latin typeface="DM Sans"/>
                <a:ea typeface="DM Sans"/>
                <a:cs typeface="DM Sans"/>
                <a:sym typeface="DM Sans"/>
              </a:rPr>
              <a:t>str</a:t>
            </a:r>
            <a:r>
              <a:rPr i="0" lang="es" sz="1350" u="none" cap="none" strike="noStrike">
                <a:solidFill>
                  <a:srgbClr val="000000"/>
                </a:solidFill>
                <a:highlight>
                  <a:srgbClr val="EAFF6A"/>
                </a:highlight>
                <a:latin typeface="DM Sans"/>
                <a:ea typeface="DM Sans"/>
                <a:cs typeface="DM Sans"/>
                <a:sym typeface="DM Sans"/>
              </a:rPr>
              <a:t>(-2.5)</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i="0" lang="es" sz="1350" u="none" cap="none" strike="noStrike">
                <a:solidFill>
                  <a:srgbClr val="000000"/>
                </a:solidFill>
                <a:highlight>
                  <a:srgbClr val="EAFF6A"/>
                </a:highlight>
                <a:latin typeface="DM Sans"/>
                <a:ea typeface="DM Sans"/>
                <a:cs typeface="DM Sans"/>
                <a:sym typeface="DM Sans"/>
              </a:rPr>
              <a:t>“-2.5”</a:t>
            </a:r>
            <a:endParaRPr i="0" sz="1350" u="none" cap="none" strike="noStrike">
              <a:solidFill>
                <a:srgbClr val="000000"/>
              </a:solidFill>
              <a:highlight>
                <a:srgbClr val="EAFF6A"/>
              </a:highlight>
              <a:latin typeface="DM Sans"/>
              <a:ea typeface="DM Sans"/>
              <a:cs typeface="DM Sans"/>
              <a:sym typeface="DM Sans"/>
            </a:endParaRPr>
          </a:p>
        </p:txBody>
      </p:sp>
      <p:sp>
        <p:nvSpPr>
          <p:cNvPr id="509" name="Google Shape;509;p62"/>
          <p:cNvSpPr txBox="1"/>
          <p:nvPr/>
        </p:nvSpPr>
        <p:spPr>
          <a:xfrm>
            <a:off x="3263675" y="1665625"/>
            <a:ext cx="2378400" cy="338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350" u="none" cap="none" strike="noStrike">
                <a:solidFill>
                  <a:srgbClr val="000000"/>
                </a:solidFill>
                <a:latin typeface="DM Sans"/>
                <a:ea typeface="DM Sans"/>
                <a:cs typeface="DM Sans"/>
                <a:sym typeface="DM Sans"/>
              </a:rPr>
              <a:t>Puede convertir un número </a:t>
            </a:r>
            <a:r>
              <a:rPr b="1" i="0" lang="es" sz="1350" u="none" cap="none" strike="noStrike">
                <a:solidFill>
                  <a:srgbClr val="000000"/>
                </a:solidFill>
                <a:latin typeface="DM Sans"/>
                <a:ea typeface="DM Sans"/>
                <a:cs typeface="DM Sans"/>
                <a:sym typeface="DM Sans"/>
              </a:rPr>
              <a:t>complex </a:t>
            </a:r>
            <a:r>
              <a:rPr i="0" lang="es" sz="1350" u="none" cap="none" strike="noStrike">
                <a:solidFill>
                  <a:srgbClr val="000000"/>
                </a:solidFill>
                <a:latin typeface="DM Sans"/>
                <a:ea typeface="DM Sans"/>
                <a:cs typeface="DM Sans"/>
                <a:sym typeface="DM Sans"/>
              </a:rPr>
              <a:t>a una cadena de caracteres, de la siguiente forma:</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i="0"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D904F"/>
                </a:solidFill>
                <a:highlight>
                  <a:srgbClr val="EAFF6A"/>
                </a:highlight>
                <a:latin typeface="DM Sans"/>
                <a:ea typeface="DM Sans"/>
                <a:cs typeface="DM Sans"/>
                <a:sym typeface="DM Sans"/>
              </a:rPr>
              <a:t>str</a:t>
            </a:r>
            <a:r>
              <a:rPr i="0" lang="es" sz="1350" u="none" cap="none" strike="noStrike">
                <a:solidFill>
                  <a:srgbClr val="000000"/>
                </a:solidFill>
                <a:highlight>
                  <a:srgbClr val="EAFF6A"/>
                </a:highlight>
                <a:latin typeface="DM Sans"/>
                <a:ea typeface="DM Sans"/>
                <a:cs typeface="DM Sans"/>
                <a:sym typeface="DM Sans"/>
              </a:rPr>
              <a:t>(2.3+0j)</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i="0" lang="es" sz="1350" u="none" cap="none" strike="noStrike">
                <a:solidFill>
                  <a:srgbClr val="000000"/>
                </a:solidFill>
                <a:highlight>
                  <a:srgbClr val="EAFF6A"/>
                </a:highlight>
                <a:latin typeface="DM Sans"/>
                <a:ea typeface="DM Sans"/>
                <a:cs typeface="DM Sans"/>
                <a:sym typeface="DM Sans"/>
              </a:rPr>
              <a:t>“(2.3+0j)”</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10" name="Google Shape;510;p62"/>
          <p:cNvSpPr txBox="1"/>
          <p:nvPr/>
        </p:nvSpPr>
        <p:spPr>
          <a:xfrm>
            <a:off x="5796825" y="1665625"/>
            <a:ext cx="2540700" cy="230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i="0" lang="es" sz="1350" u="none" cap="none" strike="noStrike">
                <a:solidFill>
                  <a:srgbClr val="000000"/>
                </a:solidFill>
                <a:latin typeface="DM Sans"/>
                <a:ea typeface="DM Sans"/>
                <a:cs typeface="DM Sans"/>
                <a:sym typeface="DM Sans"/>
              </a:rPr>
              <a:t>Puede convertir un tipo </a:t>
            </a:r>
            <a:r>
              <a:rPr b="1" i="0" lang="es" sz="1350" u="none" cap="none" strike="noStrike">
                <a:solidFill>
                  <a:srgbClr val="000000"/>
                </a:solidFill>
                <a:latin typeface="DM Sans"/>
                <a:ea typeface="DM Sans"/>
                <a:cs typeface="DM Sans"/>
                <a:sym typeface="DM Sans"/>
              </a:rPr>
              <a:t>booleano </a:t>
            </a:r>
            <a:r>
              <a:rPr i="0" lang="es" sz="1350" u="none" cap="none" strike="noStrike">
                <a:solidFill>
                  <a:srgbClr val="000000"/>
                </a:solidFill>
                <a:latin typeface="DM Sans"/>
                <a:ea typeface="DM Sans"/>
                <a:cs typeface="DM Sans"/>
                <a:sym typeface="DM Sans"/>
              </a:rPr>
              <a:t>a una cadena de caracteres, de la siguiente forma:</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7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7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D904F"/>
                </a:solidFill>
                <a:highlight>
                  <a:srgbClr val="EAFF6A"/>
                </a:highlight>
                <a:latin typeface="DM Sans"/>
                <a:ea typeface="DM Sans"/>
                <a:cs typeface="DM Sans"/>
                <a:sym typeface="DM Sans"/>
              </a:rPr>
              <a:t>str</a:t>
            </a:r>
            <a:r>
              <a:rPr i="0" lang="es" sz="1350" u="none" cap="none" strike="noStrike">
                <a:solidFill>
                  <a:srgbClr val="000000"/>
                </a:solidFill>
                <a:highlight>
                  <a:srgbClr val="EAFF6A"/>
                </a:highlight>
                <a:latin typeface="DM Sans"/>
                <a:ea typeface="DM Sans"/>
                <a:cs typeface="DM Sans"/>
                <a:sym typeface="DM Sans"/>
              </a:rPr>
              <a:t>(</a:t>
            </a:r>
            <a:r>
              <a:rPr b="1" i="0" lang="es" sz="1350" u="none" cap="none" strike="noStrike">
                <a:solidFill>
                  <a:srgbClr val="0D904F"/>
                </a:solidFill>
                <a:highlight>
                  <a:srgbClr val="EAFF6A"/>
                </a:highlight>
                <a:latin typeface="DM Sans"/>
                <a:ea typeface="DM Sans"/>
                <a:cs typeface="DM Sans"/>
                <a:sym typeface="DM Sans"/>
              </a:rPr>
              <a:t>True</a:t>
            </a:r>
            <a:r>
              <a:rPr i="0" lang="es" sz="1350" u="none" cap="none" strike="noStrike">
                <a:solidFill>
                  <a:srgbClr val="000000"/>
                </a:solidFill>
                <a:highlight>
                  <a:srgbClr val="EAFF6A"/>
                </a:highlight>
                <a:latin typeface="DM Sans"/>
                <a:ea typeface="DM Sans"/>
                <a:cs typeface="DM Sans"/>
                <a:sym typeface="DM Sans"/>
              </a:rPr>
              <a:t>)</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700"/>
              <a:buFont typeface="Arial"/>
              <a:buNone/>
            </a:pPr>
            <a:r>
              <a:rPr i="0" lang="es" sz="1350" u="none" cap="none" strike="noStrike">
                <a:solidFill>
                  <a:srgbClr val="000000"/>
                </a:solidFill>
                <a:highlight>
                  <a:srgbClr val="EAFF6A"/>
                </a:highlight>
                <a:latin typeface="DM Sans"/>
                <a:ea typeface="DM Sans"/>
                <a:cs typeface="DM Sans"/>
                <a:sym typeface="DM Sans"/>
              </a:rPr>
              <a:t>“True”</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7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D904F"/>
                </a:solidFill>
                <a:highlight>
                  <a:srgbClr val="EAFF6A"/>
                </a:highlight>
                <a:latin typeface="DM Sans"/>
                <a:ea typeface="DM Sans"/>
                <a:cs typeface="DM Sans"/>
                <a:sym typeface="DM Sans"/>
              </a:rPr>
              <a:t>str</a:t>
            </a:r>
            <a:r>
              <a:rPr i="0" lang="es" sz="1350" u="none" cap="none" strike="noStrike">
                <a:solidFill>
                  <a:srgbClr val="000000"/>
                </a:solidFill>
                <a:highlight>
                  <a:srgbClr val="EAFF6A"/>
                </a:highlight>
                <a:latin typeface="DM Sans"/>
                <a:ea typeface="DM Sans"/>
                <a:cs typeface="DM Sans"/>
                <a:sym typeface="DM Sans"/>
              </a:rPr>
              <a:t>(</a:t>
            </a:r>
            <a:r>
              <a:rPr b="1" i="0" lang="es" sz="1350" u="none" cap="none" strike="noStrike">
                <a:solidFill>
                  <a:srgbClr val="0D904F"/>
                </a:solidFill>
                <a:highlight>
                  <a:srgbClr val="EAFF6A"/>
                </a:highlight>
                <a:latin typeface="DM Sans"/>
                <a:ea typeface="DM Sans"/>
                <a:cs typeface="DM Sans"/>
                <a:sym typeface="DM Sans"/>
              </a:rPr>
              <a:t>False</a:t>
            </a:r>
            <a:r>
              <a:rPr i="0" lang="es" sz="1350" u="none" cap="none" strike="noStrike">
                <a:solidFill>
                  <a:srgbClr val="000000"/>
                </a:solidFill>
                <a:highlight>
                  <a:srgbClr val="EAFF6A"/>
                </a:highlight>
                <a:latin typeface="DM Sans"/>
                <a:ea typeface="DM Sans"/>
                <a:cs typeface="DM Sans"/>
                <a:sym typeface="DM Sans"/>
              </a:rPr>
              <a:t>)</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700"/>
              <a:buFont typeface="Arial"/>
              <a:buNone/>
            </a:pPr>
            <a:r>
              <a:rPr i="0" lang="es" sz="1350" u="none" cap="none" strike="noStrike">
                <a:solidFill>
                  <a:srgbClr val="000000"/>
                </a:solidFill>
                <a:highlight>
                  <a:srgbClr val="EAFF6A"/>
                </a:highlight>
                <a:latin typeface="DM Sans"/>
                <a:ea typeface="DM Sans"/>
                <a:cs typeface="DM Sans"/>
                <a:sym typeface="DM Sans"/>
              </a:rPr>
              <a:t>“False”</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89" name="Google Shape;89;p1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91" name="Google Shape;91;p18"/>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92" name="Google Shape;92;p18"/>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sp>
        <p:nvSpPr>
          <p:cNvPr id="516" name="Google Shape;516;p63"/>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Round</a:t>
            </a:r>
            <a:endParaRPr b="1" i="0" sz="3500" u="none" cap="none" strike="noStrike">
              <a:solidFill>
                <a:schemeClr val="lt1"/>
              </a:solidFill>
              <a:latin typeface="DM Sans"/>
              <a:ea typeface="DM Sans"/>
              <a:cs typeface="DM Sans"/>
              <a:sym typeface="DM Sans"/>
            </a:endParaRPr>
          </a:p>
        </p:txBody>
      </p:sp>
      <p:grpSp>
        <p:nvGrpSpPr>
          <p:cNvPr id="517" name="Google Shape;517;p63"/>
          <p:cNvGrpSpPr/>
          <p:nvPr/>
        </p:nvGrpSpPr>
        <p:grpSpPr>
          <a:xfrm>
            <a:off x="8327076" y="98873"/>
            <a:ext cx="738900" cy="738900"/>
            <a:chOff x="473351" y="619523"/>
            <a:chExt cx="738900" cy="738900"/>
          </a:xfrm>
        </p:grpSpPr>
        <p:sp>
          <p:nvSpPr>
            <p:cNvPr id="518" name="Google Shape;518;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9" name="Google Shape;519;p6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20" name="Google Shape;520;p63"/>
          <p:cNvSpPr txBox="1"/>
          <p:nvPr/>
        </p:nvSpPr>
        <p:spPr>
          <a:xfrm>
            <a:off x="948225" y="1312225"/>
            <a:ext cx="74616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La función</a:t>
            </a:r>
            <a:r>
              <a:rPr lang="es" sz="1350">
                <a:solidFill>
                  <a:schemeClr val="dk1"/>
                </a:solidFill>
                <a:highlight>
                  <a:schemeClr val="accent4"/>
                </a:highlight>
                <a:latin typeface="DM Sans"/>
                <a:ea typeface="DM Sans"/>
                <a:cs typeface="DM Sans"/>
                <a:sym typeface="DM Sans"/>
              </a:rPr>
              <a:t> round()</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redondea un número flotante a una precisión dada en dígitos decimal (por defecto 0 dígitos). Esto </a:t>
            </a:r>
            <a:r>
              <a:rPr lang="es" sz="1350">
                <a:solidFill>
                  <a:schemeClr val="dk1"/>
                </a:solidFill>
                <a:highlight>
                  <a:schemeClr val="accent4"/>
                </a:highlight>
                <a:latin typeface="DM Sans"/>
                <a:ea typeface="DM Sans"/>
                <a:cs typeface="DM Sans"/>
                <a:sym typeface="DM Sans"/>
              </a:rPr>
              <a:t>siempre devuelve un </a:t>
            </a:r>
            <a:r>
              <a:rPr b="1" lang="es" sz="1350">
                <a:solidFill>
                  <a:schemeClr val="dk1"/>
                </a:solidFill>
                <a:highlight>
                  <a:schemeClr val="accent4"/>
                </a:highlight>
                <a:latin typeface="DM Sans"/>
                <a:ea typeface="DM Sans"/>
                <a:cs typeface="DM Sans"/>
                <a:sym typeface="DM Sans"/>
              </a:rPr>
              <a:t>número flotante</a:t>
            </a:r>
            <a:r>
              <a:rPr lang="es" sz="1350">
                <a:solidFill>
                  <a:schemeClr val="dk1"/>
                </a:solidFill>
                <a:latin typeface="DM Sans"/>
                <a:ea typeface="DM Sans"/>
                <a:cs typeface="DM Sans"/>
                <a:sym typeface="DM Sans"/>
              </a:rPr>
              <a:t>. La precisión tal vez sea negativa.</a:t>
            </a:r>
            <a:endParaRPr sz="1350">
              <a:latin typeface="DM Sans"/>
              <a:ea typeface="DM Sans"/>
              <a:cs typeface="DM Sans"/>
              <a:sym typeface="DM Sans"/>
            </a:endParaRPr>
          </a:p>
        </p:txBody>
      </p:sp>
      <p:sp>
        <p:nvSpPr>
          <p:cNvPr id="521" name="Google Shape;521;p63"/>
          <p:cNvSpPr txBox="1"/>
          <p:nvPr/>
        </p:nvSpPr>
        <p:spPr>
          <a:xfrm>
            <a:off x="1106300" y="2480950"/>
            <a:ext cx="3000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i="0" lang="es" sz="1350" u="none" cap="none" strike="noStrike">
                <a:solidFill>
                  <a:srgbClr val="000000"/>
                </a:solidFill>
                <a:highlight>
                  <a:srgbClr val="EAFF6A"/>
                </a:highlight>
                <a:latin typeface="DM Sans"/>
                <a:ea typeface="DM Sans"/>
                <a:cs typeface="DM Sans"/>
                <a:sym typeface="DM Sans"/>
              </a:rPr>
              <a:t>👉En el siguiente ejemplo veremos el redondeo de un número flotante a entero, mayor o igual a .5 al alza:</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D904F"/>
                </a:solidFill>
                <a:highlight>
                  <a:srgbClr val="EAFF6A"/>
                </a:highlight>
                <a:latin typeface="DM Sans"/>
                <a:ea typeface="DM Sans"/>
                <a:cs typeface="DM Sans"/>
                <a:sym typeface="DM Sans"/>
              </a:rPr>
              <a:t>round</a:t>
            </a:r>
            <a:r>
              <a:rPr i="0" lang="es" sz="1350" u="none" cap="none" strike="noStrike">
                <a:solidFill>
                  <a:srgbClr val="000000"/>
                </a:solidFill>
                <a:highlight>
                  <a:srgbClr val="EAFF6A"/>
                </a:highlight>
                <a:latin typeface="DM Sans"/>
                <a:ea typeface="DM Sans"/>
                <a:cs typeface="DM Sans"/>
                <a:sym typeface="DM Sans"/>
              </a:rPr>
              <a:t>(2.5)</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i="0" lang="es" sz="1350" u="none" cap="none" strike="noStrike">
                <a:solidFill>
                  <a:srgbClr val="000000"/>
                </a:solidFill>
                <a:highlight>
                  <a:srgbClr val="EAFF6A"/>
                </a:highlight>
                <a:latin typeface="DM Sans"/>
                <a:ea typeface="DM Sans"/>
                <a:cs typeface="DM Sans"/>
                <a:sym typeface="DM Sans"/>
              </a:rPr>
              <a:t>3</a:t>
            </a:r>
            <a:endParaRPr i="0" sz="1350" u="none" cap="none" strike="noStrike">
              <a:solidFill>
                <a:srgbClr val="000000"/>
              </a:solidFill>
              <a:highlight>
                <a:srgbClr val="EAFF6A"/>
              </a:highlight>
              <a:latin typeface="DM Sans"/>
              <a:ea typeface="DM Sans"/>
              <a:cs typeface="DM Sans"/>
              <a:sym typeface="DM Sans"/>
            </a:endParaRPr>
          </a:p>
        </p:txBody>
      </p:sp>
      <p:sp>
        <p:nvSpPr>
          <p:cNvPr id="522" name="Google Shape;522;p63"/>
          <p:cNvSpPr txBox="1"/>
          <p:nvPr/>
        </p:nvSpPr>
        <p:spPr>
          <a:xfrm>
            <a:off x="4993200" y="2419350"/>
            <a:ext cx="3000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i="0" lang="es" sz="1350" u="none" cap="none" strike="noStrike">
                <a:solidFill>
                  <a:srgbClr val="000000"/>
                </a:solidFill>
                <a:highlight>
                  <a:srgbClr val="EAFF6A"/>
                </a:highlight>
                <a:latin typeface="DM Sans"/>
                <a:ea typeface="DM Sans"/>
                <a:cs typeface="DM Sans"/>
                <a:sym typeface="DM Sans"/>
              </a:rPr>
              <a:t>👉En este otro ejemplo veremos el redondeo de un número flotante a entero, menor de .5 a la baja:</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i="0" lang="es" sz="1350" u="none" cap="none" strike="noStrike">
                <a:solidFill>
                  <a:srgbClr val="770000"/>
                </a:solidFill>
                <a:highlight>
                  <a:srgbClr val="EAFF6A"/>
                </a:highlight>
                <a:latin typeface="DM Sans"/>
                <a:ea typeface="DM Sans"/>
                <a:cs typeface="DM Sans"/>
                <a:sym typeface="DM Sans"/>
              </a:rPr>
              <a:t>&gt;&gt;&gt;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D904F"/>
                </a:solidFill>
                <a:highlight>
                  <a:srgbClr val="EAFF6A"/>
                </a:highlight>
                <a:latin typeface="DM Sans"/>
                <a:ea typeface="DM Sans"/>
                <a:cs typeface="DM Sans"/>
                <a:sym typeface="DM Sans"/>
              </a:rPr>
              <a:t>round</a:t>
            </a:r>
            <a:r>
              <a:rPr i="0" lang="es" sz="1350" u="none" cap="none" strike="noStrike">
                <a:solidFill>
                  <a:srgbClr val="000000"/>
                </a:solidFill>
                <a:highlight>
                  <a:srgbClr val="EAFF6A"/>
                </a:highlight>
                <a:latin typeface="DM Sans"/>
                <a:ea typeface="DM Sans"/>
                <a:cs typeface="DM Sans"/>
                <a:sym typeface="DM Sans"/>
              </a:rPr>
              <a:t>(2.4)</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i="0" lang="es" sz="1350" u="none" cap="none" strike="noStrike">
                <a:solidFill>
                  <a:srgbClr val="000000"/>
                </a:solidFill>
                <a:highlight>
                  <a:srgbClr val="EAFF6A"/>
                </a:highlight>
                <a:latin typeface="DM Sans"/>
                <a:ea typeface="DM Sans"/>
                <a:cs typeface="DM Sans"/>
                <a:sym typeface="DM Sans"/>
              </a:rPr>
              <a:t>2</a:t>
            </a:r>
            <a:endParaRPr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p:nvPr/>
        </p:nvSpPr>
        <p:spPr>
          <a:xfrm>
            <a:off x="647400" y="1025150"/>
            <a:ext cx="7849200" cy="3481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sp>
        <p:nvSpPr>
          <p:cNvPr id="528" name="Google Shape;528;p64"/>
          <p:cNvSpPr txBox="1"/>
          <p:nvPr/>
        </p:nvSpPr>
        <p:spPr>
          <a:xfrm>
            <a:off x="1250600" y="355550"/>
            <a:ext cx="6766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Help</a:t>
            </a:r>
            <a:endParaRPr b="1" i="0" sz="3500" u="none" cap="none" strike="noStrike">
              <a:solidFill>
                <a:schemeClr val="lt1"/>
              </a:solidFill>
              <a:latin typeface="DM Sans"/>
              <a:ea typeface="DM Sans"/>
              <a:cs typeface="DM Sans"/>
              <a:sym typeface="DM Sans"/>
            </a:endParaRPr>
          </a:p>
        </p:txBody>
      </p:sp>
      <p:grpSp>
        <p:nvGrpSpPr>
          <p:cNvPr id="529" name="Google Shape;529;p64"/>
          <p:cNvGrpSpPr/>
          <p:nvPr/>
        </p:nvGrpSpPr>
        <p:grpSpPr>
          <a:xfrm>
            <a:off x="8327076" y="98873"/>
            <a:ext cx="738900" cy="738900"/>
            <a:chOff x="473351" y="619523"/>
            <a:chExt cx="738900" cy="738900"/>
          </a:xfrm>
        </p:grpSpPr>
        <p:sp>
          <p:nvSpPr>
            <p:cNvPr id="530" name="Google Shape;530;p6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6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32" name="Google Shape;532;p64"/>
          <p:cNvSpPr txBox="1"/>
          <p:nvPr/>
        </p:nvSpPr>
        <p:spPr>
          <a:xfrm>
            <a:off x="948225" y="1312225"/>
            <a:ext cx="74616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350">
              <a:latin typeface="DM Sans"/>
              <a:ea typeface="DM Sans"/>
              <a:cs typeface="DM Sans"/>
              <a:sym typeface="DM Sans"/>
            </a:endParaRPr>
          </a:p>
        </p:txBody>
      </p:sp>
      <p:sp>
        <p:nvSpPr>
          <p:cNvPr id="533" name="Google Shape;533;p64"/>
          <p:cNvSpPr txBox="1"/>
          <p:nvPr/>
        </p:nvSpPr>
        <p:spPr>
          <a:xfrm>
            <a:off x="891225" y="1602250"/>
            <a:ext cx="7423200" cy="27822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770000"/>
                </a:solidFill>
                <a:highlight>
                  <a:srgbClr val="EAFF6A"/>
                </a:highlight>
                <a:latin typeface="DM Sans"/>
                <a:ea typeface="DM Sans"/>
                <a:cs typeface="DM Sans"/>
                <a:sym typeface="DM Sans"/>
              </a:rPr>
              <a:t>&gt;&gt;&gt;</a:t>
            </a:r>
            <a:r>
              <a:rPr lang="es" sz="1350">
                <a:solidFill>
                  <a:schemeClr val="dk1"/>
                </a:solidFill>
                <a:highlight>
                  <a:srgbClr val="EAFF6A"/>
                </a:highlight>
                <a:latin typeface="DM Sans"/>
                <a:ea typeface="DM Sans"/>
                <a:cs typeface="DM Sans"/>
                <a:sym typeface="DM Sans"/>
              </a:rPr>
              <a:t> </a:t>
            </a:r>
            <a:r>
              <a:rPr lang="es" sz="1350">
                <a:solidFill>
                  <a:srgbClr val="0D904F"/>
                </a:solidFill>
                <a:highlight>
                  <a:srgbClr val="EAFF6A"/>
                </a:highlight>
                <a:latin typeface="DM Sans"/>
                <a:ea typeface="DM Sans"/>
                <a:cs typeface="DM Sans"/>
                <a:sym typeface="DM Sans"/>
              </a:rPr>
              <a:t>help</a:t>
            </a:r>
            <a:r>
              <a:rPr lang="es" sz="1350">
                <a:solidFill>
                  <a:schemeClr val="dk1"/>
                </a:solidFill>
                <a:highlight>
                  <a:srgbClr val="EAFF6A"/>
                </a:highlight>
                <a:latin typeface="DM Sans"/>
                <a:ea typeface="DM Sans"/>
                <a:cs typeface="DM Sans"/>
                <a:sym typeface="DM Sans"/>
              </a:rPr>
              <a:t>()</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Welcome to Python 3.8!  This is the online help utility.</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If this is your first time using Python, you should definitely check out the tutorial on the Internet at https://docs.python.org/3.8/tutorial/.</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Enter the name of any module, keyword, or topic to get help on writing Python programs and using Python modules. To quit this help utility and return to the interpreter, just type "quit".</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To get a list of available modules, keywords, or topics, type "modules", "keywords", or "topics". Each module also comes with a one-line summary of what it does; to list the modules whose summaries contain a given word such as "spam", type "modules spam".</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help&gt;</a:t>
            </a:r>
            <a:endParaRPr sz="1350">
              <a:highlight>
                <a:srgbClr val="EAFF6A"/>
              </a:highlight>
              <a:latin typeface="DM Sans"/>
              <a:ea typeface="DM Sans"/>
              <a:cs typeface="DM Sans"/>
              <a:sym typeface="DM Sans"/>
            </a:endParaRPr>
          </a:p>
        </p:txBody>
      </p:sp>
      <p:sp>
        <p:nvSpPr>
          <p:cNvPr id="534" name="Google Shape;534;p64"/>
          <p:cNvSpPr txBox="1"/>
          <p:nvPr/>
        </p:nvSpPr>
        <p:spPr>
          <a:xfrm>
            <a:off x="948225" y="1052650"/>
            <a:ext cx="48315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s" sz="1350" u="none" cap="none" strike="noStrike">
                <a:solidFill>
                  <a:srgbClr val="000000"/>
                </a:solidFill>
                <a:latin typeface="DM Sans"/>
                <a:ea typeface="DM Sans"/>
                <a:cs typeface="DM Sans"/>
                <a:sym typeface="DM Sans"/>
              </a:rPr>
              <a:t>Invoca el menú de ayuda del intérprete de Python</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535" name="Google Shape;535;p64"/>
          <p:cNvSpPr txBox="1"/>
          <p:nvPr/>
        </p:nvSpPr>
        <p:spPr>
          <a:xfrm>
            <a:off x="76200" y="46991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s" sz="1100" u="none" cap="none" strike="noStrike">
                <a:solidFill>
                  <a:srgbClr val="000000"/>
                </a:solidFill>
                <a:latin typeface="DM Sans"/>
                <a:ea typeface="DM Sans"/>
                <a:cs typeface="DM Sans"/>
                <a:sym typeface="DM Sans"/>
              </a:rPr>
              <a:t>Fuente:</a:t>
            </a:r>
            <a:r>
              <a:rPr i="0" lang="es" sz="1100" u="none" cap="none" strike="noStrike">
                <a:solidFill>
                  <a:srgbClr val="000000"/>
                </a:solidFill>
                <a:latin typeface="DM Sans"/>
                <a:ea typeface="DM Sans"/>
                <a:cs typeface="DM Sans"/>
                <a:sym typeface="DM Sans"/>
              </a:rPr>
              <a:t> </a:t>
            </a: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EntrenamientoPython</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541" name="Google Shape;541;p6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5"/>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543" name="Google Shape;543;p65"/>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544" name="Google Shape;544;p65"/>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grpSp>
        <p:nvGrpSpPr>
          <p:cNvPr id="549" name="Google Shape;549;p66"/>
          <p:cNvGrpSpPr/>
          <p:nvPr/>
        </p:nvGrpSpPr>
        <p:grpSpPr>
          <a:xfrm>
            <a:off x="4202551" y="905623"/>
            <a:ext cx="738900" cy="738900"/>
            <a:chOff x="7208351" y="2467173"/>
            <a:chExt cx="738900" cy="738900"/>
          </a:xfrm>
        </p:grpSpPr>
        <p:sp>
          <p:nvSpPr>
            <p:cNvPr id="550" name="Google Shape;550;p6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6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52" name="Google Shape;552;p66"/>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#CoderAlert</a:t>
            </a:r>
            <a:endParaRPr b="1" sz="4000">
              <a:solidFill>
                <a:schemeClr val="lt1"/>
              </a:solidFill>
              <a:latin typeface="DM Sans"/>
              <a:ea typeface="DM Sans"/>
              <a:cs typeface="DM Sans"/>
              <a:sym typeface="DM Sans"/>
            </a:endParaRPr>
          </a:p>
        </p:txBody>
      </p:sp>
      <p:sp>
        <p:nvSpPr>
          <p:cNvPr id="553" name="Google Shape;553;p66"/>
          <p:cNvSpPr txBox="1"/>
          <p:nvPr/>
        </p:nvSpPr>
        <p:spPr>
          <a:xfrm>
            <a:off x="475500" y="2767775"/>
            <a:ext cx="8193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Encontrarás en la </a:t>
            </a:r>
            <a:r>
              <a:rPr b="1" lang="es" sz="2000" u="sng">
                <a:solidFill>
                  <a:schemeClr val="hlink"/>
                </a:solidFill>
                <a:latin typeface="DM Sans"/>
                <a:ea typeface="DM Sans"/>
                <a:cs typeface="DM Sans"/>
                <a:sym typeface="DM Sans"/>
                <a:hlinkClick r:id="rId4"/>
              </a:rPr>
              <a:t>Guía de Actividades</a:t>
            </a:r>
            <a:r>
              <a:rPr lang="es" sz="2000">
                <a:solidFill>
                  <a:schemeClr val="lt1"/>
                </a:solidFill>
                <a:latin typeface="DM Sans"/>
                <a:ea typeface="DM Sans"/>
                <a:cs typeface="DM Sans"/>
                <a:sym typeface="DM Sans"/>
              </a:rPr>
              <a:t> </a:t>
            </a:r>
            <a:r>
              <a:rPr lang="es" sz="2000">
                <a:solidFill>
                  <a:schemeClr val="lt1"/>
                </a:solidFill>
                <a:latin typeface="DM Sans"/>
                <a:ea typeface="DM Sans"/>
                <a:cs typeface="DM Sans"/>
                <a:sym typeface="DM Sans"/>
              </a:rPr>
              <a:t>del curso una actividad para aplicar todo lo aprendido hoy sobre </a:t>
            </a:r>
            <a:r>
              <a:rPr lang="es" sz="2000">
                <a:solidFill>
                  <a:srgbClr val="EAFF6A"/>
                </a:solidFill>
                <a:latin typeface="DM Sans"/>
                <a:ea typeface="DM Sans"/>
                <a:cs typeface="DM Sans"/>
                <a:sym typeface="DM Sans"/>
              </a:rPr>
              <a:t>FUNCIONES</a:t>
            </a:r>
            <a:r>
              <a:rPr lang="es" sz="2000">
                <a:solidFill>
                  <a:schemeClr val="lt1"/>
                </a:solidFill>
                <a:latin typeface="DM Sans"/>
                <a:ea typeface="DM Sans"/>
                <a:cs typeface="DM Sans"/>
                <a:sym typeface="DM Sans"/>
              </a:rPr>
              <a:t> a tu Proyecto. ¡Será fundamental al momento de realizar tu primera pre entrega en clase Nº</a:t>
            </a:r>
            <a:r>
              <a:rPr lang="es" sz="2000">
                <a:solidFill>
                  <a:srgbClr val="EAFF6A"/>
                </a:solidFill>
                <a:latin typeface="DM Sans"/>
                <a:ea typeface="DM Sans"/>
                <a:cs typeface="DM Sans"/>
                <a:sym typeface="DM Sans"/>
              </a:rPr>
              <a:t>11</a:t>
            </a:r>
            <a:r>
              <a:rPr lang="es" sz="2000">
                <a:solidFill>
                  <a:schemeClr val="lt1"/>
                </a:solidFill>
                <a:latin typeface="DM Sans"/>
                <a:ea typeface="DM Sans"/>
                <a:cs typeface="DM Sans"/>
                <a:sym typeface="DM Sans"/>
              </a:rPr>
              <a:t>!</a:t>
            </a:r>
            <a:endParaRPr sz="2000">
              <a:solidFill>
                <a:schemeClr val="lt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7"/>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559" name="Google Shape;559;p6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60" name="Google Shape;560;p6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61" name="Google Shape;561;p67"/>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562" name="Google Shape;562;p67"/>
          <p:cNvGrpSpPr/>
          <p:nvPr/>
        </p:nvGrpSpPr>
        <p:grpSpPr>
          <a:xfrm>
            <a:off x="7964356" y="266054"/>
            <a:ext cx="702103" cy="660429"/>
            <a:chOff x="3137108" y="2467173"/>
            <a:chExt cx="738900" cy="738900"/>
          </a:xfrm>
        </p:grpSpPr>
        <p:sp>
          <p:nvSpPr>
            <p:cNvPr id="563" name="Google Shape;563;p6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6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565" name="Google Shape;565;p67"/>
          <p:cNvSpPr txBox="1"/>
          <p:nvPr/>
        </p:nvSpPr>
        <p:spPr>
          <a:xfrm>
            <a:off x="714475" y="1980025"/>
            <a:ext cx="7905300" cy="165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Consigna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Realizar los ejercicios 1, 2, 3, 4, 5 y 6.</a:t>
            </a:r>
            <a:endParaRPr sz="1350">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Documento de Word, Google Docs o PDF o mejor aún Colabs.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8"/>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571" name="Google Shape;571;p6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72" name="Google Shape;572;p6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73" name="Google Shape;573;p68"/>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574" name="Google Shape;574;p68"/>
          <p:cNvGrpSpPr/>
          <p:nvPr/>
        </p:nvGrpSpPr>
        <p:grpSpPr>
          <a:xfrm>
            <a:off x="7964356" y="266054"/>
            <a:ext cx="702103" cy="660429"/>
            <a:chOff x="3137108" y="2467173"/>
            <a:chExt cx="738900" cy="738900"/>
          </a:xfrm>
        </p:grpSpPr>
        <p:sp>
          <p:nvSpPr>
            <p:cNvPr id="575" name="Google Shape;575;p6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68"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577" name="Google Shape;577;p68"/>
          <p:cNvSpPr txBox="1"/>
          <p:nvPr/>
        </p:nvSpPr>
        <p:spPr>
          <a:xfrm>
            <a:off x="692675" y="1665375"/>
            <a:ext cx="79053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AutoNum type="arabicParenR"/>
            </a:pPr>
            <a:r>
              <a:rPr lang="es" sz="1350">
                <a:solidFill>
                  <a:schemeClr val="dk1"/>
                </a:solidFill>
                <a:latin typeface="DM Sans"/>
                <a:ea typeface="DM Sans"/>
                <a:cs typeface="DM Sans"/>
                <a:sym typeface="DM Sans"/>
              </a:rPr>
              <a:t>Realiza una función llamada area_rectangulo() que devuelva el área del rectángulo a partir de una base y una altura. Calcula el área de un rectángulo de 15 de base y 10 de altura</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None/>
            </a:pPr>
            <a:r>
              <a:rPr lang="es" sz="1350">
                <a:solidFill>
                  <a:schemeClr val="dk1"/>
                </a:solidFill>
                <a:highlight>
                  <a:srgbClr val="EAFF6A"/>
                </a:highlight>
                <a:latin typeface="DM Sans"/>
                <a:ea typeface="DM Sans"/>
                <a:cs typeface="DM Sans"/>
                <a:sym typeface="DM Sans"/>
              </a:rPr>
              <a:t>🖐 Ayuda:</a:t>
            </a:r>
            <a:r>
              <a:rPr lang="es" sz="1350">
                <a:solidFill>
                  <a:schemeClr val="dk1"/>
                </a:solidFill>
                <a:latin typeface="DM Sans"/>
                <a:ea typeface="DM Sans"/>
                <a:cs typeface="DM Sans"/>
                <a:sym typeface="DM Sans"/>
              </a:rPr>
              <a:t> El área de un rectángulo se obtiene al multiplicar la base por la altura.</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arenR"/>
            </a:pPr>
            <a:r>
              <a:rPr lang="es" sz="1350">
                <a:solidFill>
                  <a:schemeClr val="dk1"/>
                </a:solidFill>
                <a:latin typeface="DM Sans"/>
                <a:ea typeface="DM Sans"/>
                <a:cs typeface="DM Sans"/>
                <a:sym typeface="DM Sans"/>
              </a:rPr>
              <a:t>Realiza una función llamada area_circulo() que devuelva el área de un círculo a partir de un radio. Calcula el área de un círculo de 5 de radio</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None/>
            </a:pPr>
            <a:r>
              <a:rPr lang="es" sz="1350">
                <a:solidFill>
                  <a:schemeClr val="dk1"/>
                </a:solidFill>
                <a:highlight>
                  <a:srgbClr val="EAFF6A"/>
                </a:highlight>
                <a:latin typeface="DM Sans"/>
                <a:ea typeface="DM Sans"/>
                <a:cs typeface="DM Sans"/>
                <a:sym typeface="DM Sans"/>
              </a:rPr>
              <a:t>🖐 Ayuda:</a:t>
            </a:r>
            <a:r>
              <a:rPr lang="es" sz="1350">
                <a:solidFill>
                  <a:schemeClr val="dk1"/>
                </a:solidFill>
                <a:latin typeface="DM Sans"/>
                <a:ea typeface="DM Sans"/>
                <a:cs typeface="DM Sans"/>
                <a:sym typeface="DM Sans"/>
              </a:rPr>
              <a:t> El área de un círculo se obtiene al elevar el radio a dos y multiplicando el resultado por el número pi. Puedes utilizar el valor 3.14159 como pi o importarlo del módulo math.</a:t>
            </a:r>
            <a:endParaRPr sz="135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9"/>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583" name="Google Shape;583;p6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4" name="Google Shape;584;p6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85" name="Google Shape;585;p69"/>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586" name="Google Shape;586;p69"/>
          <p:cNvGrpSpPr/>
          <p:nvPr/>
        </p:nvGrpSpPr>
        <p:grpSpPr>
          <a:xfrm>
            <a:off x="7964356" y="266054"/>
            <a:ext cx="702103" cy="660429"/>
            <a:chOff x="3137108" y="2467173"/>
            <a:chExt cx="738900" cy="738900"/>
          </a:xfrm>
        </p:grpSpPr>
        <p:sp>
          <p:nvSpPr>
            <p:cNvPr id="587" name="Google Shape;587;p6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69"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589" name="Google Shape;589;p69"/>
          <p:cNvSpPr txBox="1"/>
          <p:nvPr/>
        </p:nvSpPr>
        <p:spPr>
          <a:xfrm>
            <a:off x="692675" y="1665375"/>
            <a:ext cx="7905300" cy="3093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AutoNum type="arabicParenR" startAt="3"/>
            </a:pPr>
            <a:r>
              <a:rPr lang="es" sz="1350">
                <a:solidFill>
                  <a:schemeClr val="dk1"/>
                </a:solidFill>
                <a:latin typeface="DM Sans"/>
                <a:ea typeface="DM Sans"/>
                <a:cs typeface="DM Sans"/>
                <a:sym typeface="DM Sans"/>
              </a:rPr>
              <a:t> Realiza una función llamada relacion() que a partir de dos números cumpla lo siguiente:</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Si el primer número es mayor que el segundo, debe devolver 1.</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Si el primer número es menor que el segundo, debe devolver -1.</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Si ambos números son iguales, debe devolver un 0.</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Comprueba la relación entre los números: '5 y 10', '10 y 5' y '5 y 5'</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arenR" startAt="4"/>
            </a:pPr>
            <a:r>
              <a:rPr lang="es" sz="1350">
                <a:solidFill>
                  <a:schemeClr val="dk1"/>
                </a:solidFill>
                <a:latin typeface="DM Sans"/>
                <a:ea typeface="DM Sans"/>
                <a:cs typeface="DM Sans"/>
                <a:sym typeface="DM Sans"/>
              </a:rPr>
              <a:t>Realiza una función llamada intermedio() que, a partir de dos números, devuelva su punto intermedio:</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 sz="1350">
                <a:solidFill>
                  <a:schemeClr val="dk1"/>
                </a:solidFill>
                <a:highlight>
                  <a:srgbClr val="EAFF6A"/>
                </a:highlight>
                <a:latin typeface="DM Sans"/>
                <a:ea typeface="DM Sans"/>
                <a:cs typeface="DM Sans"/>
                <a:sym typeface="DM Sans"/>
              </a:rPr>
              <a:t>🖐 Ayuda:</a:t>
            </a:r>
            <a:r>
              <a:rPr lang="es" sz="1350">
                <a:solidFill>
                  <a:schemeClr val="dk1"/>
                </a:solidFill>
                <a:latin typeface="DM Sans"/>
                <a:ea typeface="DM Sans"/>
                <a:cs typeface="DM Sans"/>
                <a:sym typeface="DM Sans"/>
              </a:rPr>
              <a:t> El número intermedio de dos números corresponde a la suma de los dos números dividida entre 2</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Comprueba el punto intermedio entre -12 y 24</a:t>
            </a:r>
            <a:endParaRPr sz="135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0"/>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595" name="Google Shape;595;p7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96" name="Google Shape;596;p7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97" name="Google Shape;597;p7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598" name="Google Shape;598;p70"/>
          <p:cNvGrpSpPr/>
          <p:nvPr/>
        </p:nvGrpSpPr>
        <p:grpSpPr>
          <a:xfrm>
            <a:off x="7964356" y="266054"/>
            <a:ext cx="702103" cy="660429"/>
            <a:chOff x="3137108" y="2467173"/>
            <a:chExt cx="738900" cy="738900"/>
          </a:xfrm>
        </p:grpSpPr>
        <p:sp>
          <p:nvSpPr>
            <p:cNvPr id="599" name="Google Shape;599;p7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70"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601" name="Google Shape;601;p70"/>
          <p:cNvSpPr txBox="1"/>
          <p:nvPr/>
        </p:nvSpPr>
        <p:spPr>
          <a:xfrm>
            <a:off x="692675" y="1665375"/>
            <a:ext cx="79053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AutoNum type="arabicParenR" startAt="5"/>
            </a:pPr>
            <a:r>
              <a:rPr lang="es" sz="1350">
                <a:solidFill>
                  <a:schemeClr val="dk1"/>
                </a:solidFill>
                <a:latin typeface="DM Sans"/>
                <a:ea typeface="DM Sans"/>
                <a:cs typeface="DM Sans"/>
                <a:sym typeface="DM Sans"/>
              </a:rPr>
              <a:t>Realiza una función llamada recortar() que reciba tres parámetros. El primero es el número a recortar, el segundo es el límite inferior y el tercero el límite superior. La función tendrá que cumplir lo siguiente:</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Devolver el límite inferior si el número es menor que éste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Devolver el límite superior si el número es mayor que éste.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Devolver el número sin cambios si no se supera ningún límite.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Comprueba el resultado de recortar 15 entre los límites 0 y 10</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arenR" startAt="4"/>
            </a:pPr>
            <a:r>
              <a:rPr lang="es" sz="1350">
                <a:solidFill>
                  <a:schemeClr val="dk1"/>
                </a:solidFill>
                <a:latin typeface="DM Sans"/>
                <a:ea typeface="DM Sans"/>
                <a:cs typeface="DM Sans"/>
                <a:sym typeface="DM Sans"/>
              </a:rPr>
              <a:t>Realiza una función separar() que tome una lista de números enteros y devuelva dos listas ordenadas. La primera con los números pares, y la segunda con los números impares: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 sz="1350">
                <a:solidFill>
                  <a:schemeClr val="dk1"/>
                </a:solidFill>
                <a:highlight>
                  <a:srgbClr val="EAFF6A"/>
                </a:highlight>
                <a:latin typeface="DM Sans"/>
                <a:ea typeface="DM Sans"/>
                <a:cs typeface="DM Sans"/>
                <a:sym typeface="DM Sans"/>
              </a:rPr>
              <a:t>🖐 Ayuda:</a:t>
            </a:r>
            <a:r>
              <a:rPr lang="es" sz="1350">
                <a:solidFill>
                  <a:schemeClr val="dk1"/>
                </a:solidFill>
                <a:latin typeface="DM Sans"/>
                <a:ea typeface="DM Sans"/>
                <a:cs typeface="DM Sans"/>
                <a:sym typeface="DM Sans"/>
              </a:rPr>
              <a:t> Para ordenar una lista automáticamente puedes usar el método .sort()</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p71"/>
          <p:cNvGrpSpPr/>
          <p:nvPr/>
        </p:nvGrpSpPr>
        <p:grpSpPr>
          <a:xfrm>
            <a:off x="4202551" y="905623"/>
            <a:ext cx="738900" cy="738900"/>
            <a:chOff x="7208351" y="2467173"/>
            <a:chExt cx="738900" cy="738900"/>
          </a:xfrm>
        </p:grpSpPr>
        <p:sp>
          <p:nvSpPr>
            <p:cNvPr id="607" name="Google Shape;607;p7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7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09" name="Google Shape;609;p71"/>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Primera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610" name="Google Shape;610;p71"/>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consigna de la primera parte del Proyecto final,  que </a:t>
            </a:r>
            <a:r>
              <a:rPr lang="es" sz="2000">
                <a:solidFill>
                  <a:schemeClr val="accent6"/>
                </a:solidFill>
                <a:latin typeface="DM Sans"/>
                <a:ea typeface="DM Sans"/>
                <a:cs typeface="DM Sans"/>
                <a:sym typeface="DM Sans"/>
              </a:rPr>
              <a:t>nuclea temas vistos entre</a:t>
            </a:r>
            <a:r>
              <a:rPr lang="es" sz="2000">
                <a:solidFill>
                  <a:schemeClr val="lt1"/>
                </a:solidFill>
                <a:latin typeface="DM Sans"/>
                <a:ea typeface="DM Sans"/>
                <a:cs typeface="DM Sans"/>
                <a:sym typeface="DM Sans"/>
              </a:rPr>
              <a:t> </a:t>
            </a:r>
            <a:r>
              <a:rPr lang="es" sz="2000">
                <a:solidFill>
                  <a:schemeClr val="accent6"/>
                </a:solidFill>
                <a:latin typeface="DM Sans"/>
                <a:ea typeface="DM Sans"/>
                <a:cs typeface="DM Sans"/>
                <a:sym typeface="DM Sans"/>
              </a:rPr>
              <a:t>las clases 1 y 11</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Argumentos y parámetros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i="0" sz="4000" u="none" cap="none" strike="noStrike">
              <a:solidFill>
                <a:schemeClr val="lt1"/>
              </a:solidFill>
              <a:latin typeface="DM Sans"/>
              <a:ea typeface="DM Sans"/>
              <a:cs typeface="DM Sans"/>
              <a:sym typeface="DM Sans"/>
            </a:endParaRPr>
          </a:p>
        </p:txBody>
      </p:sp>
      <p:sp>
        <p:nvSpPr>
          <p:cNvPr id="621" name="Google Shape;621;p73"/>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Argumentos y Parámetros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Funciones Recursivas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Funciones Integrada</a:t>
            </a:r>
            <a:r>
              <a:rPr lang="es" sz="1350">
                <a:solidFill>
                  <a:schemeClr val="lt1"/>
                </a:solidFill>
                <a:latin typeface="DM Sans"/>
                <a:ea typeface="DM Sans"/>
                <a:cs typeface="DM Sans"/>
                <a:sym typeface="DM Sans"/>
              </a:rPr>
              <a:t>s</a:t>
            </a:r>
            <a:endParaRPr sz="1350">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627" name="Google Shape;627;p74"/>
          <p:cNvGrpSpPr/>
          <p:nvPr/>
        </p:nvGrpSpPr>
        <p:grpSpPr>
          <a:xfrm>
            <a:off x="4202550" y="994173"/>
            <a:ext cx="738900" cy="738900"/>
            <a:chOff x="4202550" y="994173"/>
            <a:chExt cx="738900" cy="738900"/>
          </a:xfrm>
        </p:grpSpPr>
        <p:sp>
          <p:nvSpPr>
            <p:cNvPr id="628" name="Google Shape;628;p7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9" name="Google Shape;629;p74"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sp>
        <p:nvSpPr>
          <p:cNvPr id="635" name="Google Shape;635;p7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36" name="Google Shape;636;p75"/>
          <p:cNvSpPr txBox="1"/>
          <p:nvPr/>
        </p:nvSpPr>
        <p:spPr>
          <a:xfrm>
            <a:off x="457350" y="1725800"/>
            <a:ext cx="3834600" cy="149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Título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Artículo</a:t>
            </a:r>
            <a:r>
              <a:rPr lang="es" sz="1350" u="sng">
                <a:solidFill>
                  <a:srgbClr val="999999"/>
                </a:solidFill>
                <a:latin typeface="DM Sans"/>
                <a:ea typeface="DM Sans"/>
                <a:cs typeface="DM Sans"/>
                <a:sym typeface="DM Sans"/>
              </a:rPr>
              <a:t>:</a:t>
            </a:r>
            <a:r>
              <a:rPr lang="es" sz="1350" u="sng">
                <a:solidFill>
                  <a:srgbClr val="83AEFB"/>
                </a:solidFill>
                <a:latin typeface="DM Sans"/>
                <a:ea typeface="DM Sans"/>
                <a:cs typeface="DM Sans"/>
                <a:sym typeface="DM Sans"/>
              </a:rPr>
              <a:t> Funciones </a:t>
            </a:r>
            <a:endParaRPr sz="1350" u="sng">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Artículo:</a:t>
            </a:r>
            <a:r>
              <a:rPr lang="es" sz="1350" u="sng">
                <a:solidFill>
                  <a:srgbClr val="83AEFB"/>
                </a:solidFill>
                <a:latin typeface="DM Sans"/>
                <a:ea typeface="DM Sans"/>
                <a:cs typeface="DM Sans"/>
                <a:sym typeface="DM Sans"/>
              </a:rPr>
              <a:t> Funciones Avanzadas</a:t>
            </a:r>
            <a:endParaRPr sz="1350" u="sng">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Artículo:</a:t>
            </a:r>
            <a:r>
              <a:rPr lang="es" sz="1350" u="sng">
                <a:solidFill>
                  <a:srgbClr val="83AEFB"/>
                </a:solidFill>
                <a:latin typeface="DM Sans"/>
                <a:ea typeface="DM Sans"/>
                <a:cs typeface="DM Sans"/>
                <a:sym typeface="DM Sans"/>
              </a:rPr>
              <a:t> Funciones Integradas  </a:t>
            </a:r>
            <a:endParaRPr sz="1350" u="sng">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Artículo:</a:t>
            </a:r>
            <a:r>
              <a:rPr lang="es" sz="1350" u="sng">
                <a:solidFill>
                  <a:srgbClr val="83AEFB"/>
                </a:solidFill>
                <a:latin typeface="DM Sans"/>
                <a:ea typeface="DM Sans"/>
                <a:cs typeface="DM Sans"/>
                <a:sym typeface="DM Sans"/>
              </a:rPr>
              <a:t> Funciones Recursivas</a:t>
            </a:r>
            <a:endParaRPr sz="1350" u="sng">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sng">
                <a:solidFill>
                  <a:srgbClr val="83AEFB"/>
                </a:solidFill>
                <a:latin typeface="DM Sans"/>
                <a:ea typeface="DM Sans"/>
                <a:cs typeface="DM Sans"/>
                <a:sym typeface="DM Sans"/>
              </a:rPr>
              <a:t>RepasoEjercicios</a:t>
            </a:r>
            <a:endParaRPr sz="1350" u="sng">
              <a:solidFill>
                <a:srgbClr val="83AEFB"/>
              </a:solidFill>
              <a:latin typeface="DM Sans"/>
              <a:ea typeface="DM Sans"/>
              <a:cs typeface="DM Sans"/>
              <a:sym typeface="DM Sans"/>
            </a:endParaRPr>
          </a:p>
        </p:txBody>
      </p:sp>
      <p:grpSp>
        <p:nvGrpSpPr>
          <p:cNvPr id="637" name="Google Shape;637;p75"/>
          <p:cNvGrpSpPr/>
          <p:nvPr/>
        </p:nvGrpSpPr>
        <p:grpSpPr>
          <a:xfrm>
            <a:off x="457359" y="468285"/>
            <a:ext cx="431074" cy="431074"/>
            <a:chOff x="4202550" y="994173"/>
            <a:chExt cx="738900" cy="738900"/>
          </a:xfrm>
        </p:grpSpPr>
        <p:sp>
          <p:nvSpPr>
            <p:cNvPr id="638" name="Google Shape;638;p7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39" name="Google Shape;639;p75"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78"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p20"/>
          <p:cNvGrpSpPr/>
          <p:nvPr/>
        </p:nvGrpSpPr>
        <p:grpSpPr>
          <a:xfrm>
            <a:off x="473371" y="619433"/>
            <a:ext cx="738905" cy="738905"/>
            <a:chOff x="575612" y="1950748"/>
            <a:chExt cx="431100" cy="431100"/>
          </a:xfrm>
        </p:grpSpPr>
        <p:sp>
          <p:nvSpPr>
            <p:cNvPr id="103" name="Google Shape;103;p2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20"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105" name="Google Shape;105;p2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106" name="Google Shape;106;p20"/>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¿Cuál es la diferencia entre los parámetros y argumentos?</a:t>
            </a:r>
            <a:endParaRPr b="1" i="0" sz="2500" u="none" cap="none" strike="noStrike">
              <a:solidFill>
                <a:srgbClr val="B7B7B7"/>
              </a:solidFill>
              <a:latin typeface="Helvetica Neue"/>
              <a:ea typeface="Helvetica Neue"/>
              <a:cs typeface="Helvetica Neue"/>
              <a:sym typeface="Helvetica Neue"/>
            </a:endParaRPr>
          </a:p>
        </p:txBody>
      </p:sp>
      <p:sp>
        <p:nvSpPr>
          <p:cNvPr id="107" name="Google Shape;107;p20"/>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Argumentos y parámetros</a:t>
            </a:r>
            <a:endParaRPr b="1" i="0" sz="4000" u="none" cap="none" strike="noStrike">
              <a:solidFill>
                <a:schemeClr val="dk1"/>
              </a:solidFill>
              <a:latin typeface="DM Sans"/>
              <a:ea typeface="DM Sans"/>
              <a:cs typeface="DM Sans"/>
              <a:sym typeface="DM Sans"/>
            </a:endParaRPr>
          </a:p>
        </p:txBody>
      </p:sp>
      <p:sp>
        <p:nvSpPr>
          <p:cNvPr id="113" name="Google Shape;113;p21"/>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sabemos, </a:t>
            </a:r>
            <a:r>
              <a:rPr lang="es" sz="1350">
                <a:highlight>
                  <a:schemeClr val="accent4"/>
                </a:highlight>
                <a:latin typeface="DM Sans"/>
                <a:ea typeface="DM Sans"/>
                <a:cs typeface="DM Sans"/>
                <a:sym typeface="DM Sans"/>
              </a:rPr>
              <a:t>durante la definición de la función, las variables o valores se denominan parámetros</a:t>
            </a:r>
            <a:r>
              <a:rPr lang="es" sz="1350">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114" name="Google Shape;114;p21"/>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highlight>
                  <a:schemeClr val="accent4"/>
                </a:highlight>
                <a:latin typeface="DM Sans"/>
                <a:ea typeface="DM Sans"/>
                <a:cs typeface="DM Sans"/>
                <a:sym typeface="DM Sans"/>
              </a:rPr>
              <a:t>Y durante la llamada se le denominan argumentos</a:t>
            </a:r>
            <a:r>
              <a:rPr lang="es" sz="1350">
                <a:latin typeface="DM Sans"/>
                <a:ea typeface="DM Sans"/>
                <a:cs typeface="DM Sans"/>
                <a:sym typeface="DM Sans"/>
              </a:rPr>
              <a:t>, como los argumentos de los scripts.</a:t>
            </a:r>
            <a:endParaRPr b="0" i="0" sz="1350" u="none" cap="none" strike="noStrike">
              <a:solidFill>
                <a:srgbClr val="000000"/>
              </a:solidFill>
              <a:latin typeface="DM Sans"/>
              <a:ea typeface="DM Sans"/>
              <a:cs typeface="DM Sans"/>
              <a:sym typeface="DM Sans"/>
            </a:endParaRPr>
          </a:p>
        </p:txBody>
      </p:sp>
      <p:sp>
        <p:nvSpPr>
          <p:cNvPr id="115" name="Google Shape;115;p21"/>
          <p:cNvSpPr txBox="1"/>
          <p:nvPr/>
        </p:nvSpPr>
        <p:spPr>
          <a:xfrm>
            <a:off x="517225" y="2914375"/>
            <a:ext cx="3923700" cy="6315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FFFFFF"/>
                </a:highlight>
                <a:latin typeface="DM Sans"/>
                <a:ea typeface="DM Sans"/>
                <a:cs typeface="DM Sans"/>
                <a:sym typeface="DM Sans"/>
              </a:rPr>
              <a:t>def suma(numero1, numero2):</a:t>
            </a:r>
            <a:endParaRPr sz="1350">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770000"/>
                </a:solidFill>
                <a:highlight>
                  <a:srgbClr val="FFFFFF"/>
                </a:highlight>
                <a:latin typeface="DM Sans"/>
                <a:ea typeface="DM Sans"/>
                <a:cs typeface="DM Sans"/>
                <a:sym typeface="DM Sans"/>
              </a:rPr>
              <a:t>    return numero1 + numero2 </a:t>
            </a:r>
            <a:endParaRPr i="0" sz="1350" u="none" cap="none" strike="noStrike">
              <a:solidFill>
                <a:srgbClr val="000000"/>
              </a:solidFill>
              <a:latin typeface="DM Sans"/>
              <a:ea typeface="DM Sans"/>
              <a:cs typeface="DM Sans"/>
              <a:sym typeface="DM Sans"/>
            </a:endParaRPr>
          </a:p>
        </p:txBody>
      </p:sp>
      <p:sp>
        <p:nvSpPr>
          <p:cNvPr id="116" name="Google Shape;116;p21"/>
          <p:cNvSpPr txBox="1"/>
          <p:nvPr/>
        </p:nvSpPr>
        <p:spPr>
          <a:xfrm>
            <a:off x="4735525" y="2999275"/>
            <a:ext cx="3000000" cy="3924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i="0" lang="es" sz="1350" u="none" cap="none" strike="noStrike">
                <a:solidFill>
                  <a:srgbClr val="000000"/>
                </a:solidFill>
                <a:highlight>
                  <a:srgbClr val="FFFFFF"/>
                </a:highlight>
                <a:latin typeface="DM Sans"/>
                <a:ea typeface="DM Sans"/>
                <a:cs typeface="DM Sans"/>
                <a:sym typeface="DM Sans"/>
              </a:rPr>
              <a:t>resultado = suma(</a:t>
            </a:r>
            <a:r>
              <a:rPr b="1" i="0" lang="es" sz="1350" u="none" cap="none" strike="noStrike">
                <a:solidFill>
                  <a:srgbClr val="000000"/>
                </a:solidFill>
                <a:highlight>
                  <a:srgbClr val="FFFFFF"/>
                </a:highlight>
                <a:latin typeface="DM Sans"/>
                <a:ea typeface="DM Sans"/>
                <a:cs typeface="DM Sans"/>
                <a:sym typeface="DM Sans"/>
              </a:rPr>
              <a:t>7</a:t>
            </a:r>
            <a:r>
              <a:rPr i="0" lang="es" sz="1350" u="none" cap="none" strike="noStrike">
                <a:solidFill>
                  <a:srgbClr val="000000"/>
                </a:solidFill>
                <a:highlight>
                  <a:srgbClr val="FFFFFF"/>
                </a:highlight>
                <a:latin typeface="DM Sans"/>
                <a:ea typeface="DM Sans"/>
                <a:cs typeface="DM Sans"/>
                <a:sym typeface="DM Sans"/>
              </a:rPr>
              <a:t>, </a:t>
            </a:r>
            <a:r>
              <a:rPr b="1" i="0" lang="es" sz="1350" u="none" cap="none" strike="noStrike">
                <a:solidFill>
                  <a:srgbClr val="000000"/>
                </a:solidFill>
                <a:highlight>
                  <a:srgbClr val="FFFFFF"/>
                </a:highlight>
                <a:latin typeface="DM Sans"/>
                <a:ea typeface="DM Sans"/>
                <a:cs typeface="DM Sans"/>
                <a:sym typeface="DM Sans"/>
              </a:rPr>
              <a:t>5</a:t>
            </a:r>
            <a:r>
              <a:rPr i="0" lang="es" sz="1350" u="none" cap="none" strike="noStrike">
                <a:solidFill>
                  <a:srgbClr val="000000"/>
                </a:solidFill>
                <a:highlight>
                  <a:srgbClr val="FFFFFF"/>
                </a:highlight>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p:txBody>
      </p:sp>
      <p:sp>
        <p:nvSpPr>
          <p:cNvPr id="117" name="Google Shape;117;p21"/>
          <p:cNvSpPr txBox="1"/>
          <p:nvPr/>
        </p:nvSpPr>
        <p:spPr>
          <a:xfrm>
            <a:off x="517225" y="3674575"/>
            <a:ext cx="73467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esta clase estaremos viendo los distintos tipos de argumentos y parámetros.</a:t>
            </a:r>
            <a:endParaRPr sz="1350">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 por posición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